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8"/>
  </p:notesMasterIdLst>
  <p:handoutMasterIdLst>
    <p:handoutMasterId r:id="rId29"/>
  </p:handoutMasterIdLst>
  <p:sldIdLst>
    <p:sldId id="307" r:id="rId2"/>
    <p:sldId id="311" r:id="rId3"/>
    <p:sldId id="321" r:id="rId4"/>
    <p:sldId id="309" r:id="rId5"/>
    <p:sldId id="329" r:id="rId6"/>
    <p:sldId id="312" r:id="rId7"/>
    <p:sldId id="332" r:id="rId8"/>
    <p:sldId id="333" r:id="rId9"/>
    <p:sldId id="341" r:id="rId10"/>
    <p:sldId id="315" r:id="rId11"/>
    <p:sldId id="317" r:id="rId12"/>
    <p:sldId id="334" r:id="rId13"/>
    <p:sldId id="335" r:id="rId14"/>
    <p:sldId id="328" r:id="rId15"/>
    <p:sldId id="336" r:id="rId16"/>
    <p:sldId id="337" r:id="rId17"/>
    <p:sldId id="338" r:id="rId18"/>
    <p:sldId id="339" r:id="rId19"/>
    <p:sldId id="340" r:id="rId20"/>
    <p:sldId id="342" r:id="rId21"/>
    <p:sldId id="343" r:id="rId22"/>
    <p:sldId id="344" r:id="rId23"/>
    <p:sldId id="345" r:id="rId24"/>
    <p:sldId id="346" r:id="rId25"/>
    <p:sldId id="347" r:id="rId26"/>
    <p:sldId id="349" r:id="rId2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BFEFFA"/>
    <a:srgbClr val="88A8CC"/>
    <a:srgbClr val="A1D3FF"/>
    <a:srgbClr val="FAF6D1"/>
    <a:srgbClr val="E9E9E9"/>
    <a:srgbClr val="5555BB"/>
    <a:srgbClr val="F1F1F1"/>
    <a:srgbClr val="F8FFFF"/>
    <a:srgbClr val="FF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93"/>
    <p:restoredTop sz="94625"/>
  </p:normalViewPr>
  <p:slideViewPr>
    <p:cSldViewPr snapToGrid="0" snapToObjects="1">
      <p:cViewPr>
        <p:scale>
          <a:sx n="92" d="100"/>
          <a:sy n="92" d="100"/>
        </p:scale>
        <p:origin x="1544" y="-86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9/3/18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9/3/18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58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20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8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38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98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58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730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497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729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96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05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83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42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782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35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86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03/09/2018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03/09/2018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03/09/2018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03/09/2018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03/09/2018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03/09/2018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mailto:#4.@58" TargetMode="External"/><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protein-nmr.org.uk/"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8" Type="http://schemas.openxmlformats.org/officeDocument/2006/relationships/hyperlink" Target="https://www.ncbi.nlm.nih.gov/pmc/articles/PMC5095159/" TargetMode="Externa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514053" y="2408324"/>
            <a:ext cx="3829895" cy="369460"/>
          </a:xfrm>
          <a:prstGeom prst="rect">
            <a:avLst/>
          </a:prstGeom>
        </p:spPr>
        <p:txBody>
          <a:bodyPr wrap="none">
            <a:spAutoFit/>
          </a:bodyPr>
          <a:lstStyle/>
          <a:p>
            <a:r>
              <a:rPr lang="en-US" sz="1801" b="1" dirty="0" smtClean="0">
                <a:solidFill>
                  <a:srgbClr val="073A6C"/>
                </a:solidFill>
                <a:latin typeface="LucidaGrande-Bold" charset="0"/>
              </a:rPr>
              <a:t>Backbone Assignment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 b="9182"/>
          <a:stretch/>
        </p:blipFill>
        <p:spPr>
          <a:xfrm>
            <a:off x="1372956" y="8504063"/>
            <a:ext cx="4052445" cy="1692000"/>
          </a:xfrm>
          <a:prstGeom prst="rect">
            <a:avLst/>
          </a:prstGeom>
        </p:spPr>
      </p:pic>
      <p:pic>
        <p:nvPicPr>
          <p:cNvPr id="14" name="Picture 13"/>
          <p:cNvPicPr>
            <a:picLocks noChangeAspect="1"/>
          </p:cNvPicPr>
          <p:nvPr/>
        </p:nvPicPr>
        <p:blipFill>
          <a:blip r:embed="rId6">
            <a:alphaModFix amt="62000"/>
            <a:extLst>
              <a:ext uri="{BEBA8EAE-BF5A-486C-A8C5-ECC9F3942E4B}">
                <a14:imgProps xmlns:a14="http://schemas.microsoft.com/office/drawing/2010/main">
                  <a14:imgLayer r:embed="rId7">
                    <a14:imgEffect>
                      <a14:saturation sat="374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599907" y="3316854"/>
            <a:ext cx="3598543" cy="398068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104429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153902" y="1170941"/>
            <a:ext cx="6214918" cy="917174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Assignment </a:t>
            </a:r>
            <a:r>
              <a:rPr lang="en-US" sz="1200" b="1" dirty="0" smtClean="0">
                <a:latin typeface="Lucida Grande" charset="0"/>
                <a:ea typeface="Lucida Grande" charset="0"/>
                <a:cs typeface="Lucida Grande" charset="0"/>
              </a:rPr>
              <a:t>nomenclatures </a:t>
            </a:r>
            <a:r>
              <a:rPr lang="en-US" sz="1200" dirty="0" smtClean="0">
                <a:latin typeface="Lucida Grande" charset="0"/>
                <a:ea typeface="Lucida Grande" charset="0"/>
                <a:cs typeface="Lucida Grande" charset="0"/>
              </a:rPr>
              <a:t>(Explanation only)</a:t>
            </a:r>
          </a:p>
          <a:p>
            <a:pPr>
              <a:lnSpc>
                <a:spcPct val="150000"/>
              </a:lnSpc>
            </a:pPr>
            <a:r>
              <a:rPr lang="en-US" sz="1000" b="1" dirty="0" smtClean="0">
                <a:latin typeface="Lucida Grande" charset="0"/>
                <a:ea typeface="Lucida Grande" charset="0"/>
                <a:cs typeface="Lucida Grande" charset="0"/>
              </a:rPr>
              <a:t> </a:t>
            </a:r>
            <a:endParaRPr lang="en-US" sz="1000" b="1" dirty="0">
              <a:latin typeface="Lucida Grande" charset="0"/>
              <a:ea typeface="Lucida Grande" charset="0"/>
              <a:cs typeface="Lucida Grande" charset="0"/>
            </a:endParaRPr>
          </a:p>
          <a:p>
            <a:r>
              <a:rPr lang="en-US" sz="1000" b="1" dirty="0">
                <a:latin typeface="Lucida Grande" charset="0"/>
                <a:ea typeface="Lucida Grande" charset="0"/>
                <a:cs typeface="Lucida Grande" charset="0"/>
              </a:rPr>
              <a:t>Assignment in AnalysisAssign is simply a matter of setting strings that define the </a:t>
            </a:r>
            <a:r>
              <a:rPr lang="en-US" sz="1000" b="1" dirty="0" err="1" smtClean="0">
                <a:latin typeface="Lucida Grande" charset="0"/>
                <a:ea typeface="Lucida Grande" charset="0"/>
                <a:cs typeface="Lucida Grande" charset="0"/>
              </a:rPr>
              <a:t>NmrAtoms</a:t>
            </a:r>
            <a:r>
              <a:rPr lang="en-US" sz="1000" dirty="0">
                <a:latin typeface="Lucida Grande" charset="0"/>
                <a:ea typeface="Lucida Grande" charset="0"/>
                <a:cs typeface="Lucida Grande" charset="0"/>
              </a:rPr>
              <a:t>.</a:t>
            </a:r>
            <a:endParaRPr lang="en-US" sz="1000" dirty="0" smtClean="0">
              <a:latin typeface="Lucida Grande" charset="0"/>
              <a:ea typeface="Lucida Grande" charset="0"/>
              <a:cs typeface="Lucida Grande" charset="0"/>
            </a:endParaRPr>
          </a:p>
          <a:p>
            <a:endParaRPr lang="en-US" sz="1000" dirty="0">
              <a:latin typeface="Lucida Grande" charset="0"/>
              <a:ea typeface="Lucida Grande" charset="0"/>
              <a:cs typeface="Lucida Grande" charset="0"/>
            </a:endParaRPr>
          </a:p>
          <a:p>
            <a:r>
              <a:rPr lang="en-US" sz="1000" dirty="0">
                <a:latin typeface="Lucida Grande" charset="0"/>
                <a:ea typeface="Lucida Grande" charset="0"/>
                <a:cs typeface="Lucida Grande" charset="0"/>
              </a:rPr>
              <a:t>W</a:t>
            </a:r>
            <a:r>
              <a:rPr lang="en-US" sz="1000" dirty="0" smtClean="0">
                <a:latin typeface="Lucida Grande" charset="0"/>
                <a:ea typeface="Lucida Grande" charset="0"/>
                <a:cs typeface="Lucida Grande" charset="0"/>
              </a:rPr>
              <a:t>e </a:t>
            </a:r>
            <a:r>
              <a:rPr lang="en-US" sz="1000" dirty="0">
                <a:latin typeface="Lucida Grande" charset="0"/>
                <a:ea typeface="Lucida Grande" charset="0"/>
                <a:cs typeface="Lucida Grande" charset="0"/>
              </a:rPr>
              <a:t>call this the ‘id’ (id: identifier) of the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If an id matches the strings defining a molecular </a:t>
            </a:r>
            <a:r>
              <a:rPr lang="en-US" sz="1000" dirty="0" smtClean="0">
                <a:latin typeface="Lucida Grande" charset="0"/>
                <a:ea typeface="Lucida Grande" charset="0"/>
                <a:cs typeface="Lucida Grande" charset="0"/>
              </a:rPr>
              <a:t>Atom</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,this effectively constitutes </a:t>
            </a:r>
            <a:r>
              <a:rPr lang="en-US" sz="1000" dirty="0">
                <a:latin typeface="Lucida Grande" charset="0"/>
                <a:ea typeface="Lucida Grande" charset="0"/>
                <a:cs typeface="Lucida Grande" charset="0"/>
              </a:rPr>
              <a:t>an assignment to the Atom. </a:t>
            </a:r>
          </a:p>
          <a:p>
            <a:r>
              <a:rPr lang="en-US" sz="1000" dirty="0" smtClean="0">
                <a:latin typeface="Lucida Grande" charset="0"/>
                <a:ea typeface="Lucida Grande" charset="0"/>
                <a:cs typeface="Lucida Grande" charset="0"/>
              </a:rPr>
              <a:t>If not, the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id is a placeholder, reflecting its progress towards assignment</a:t>
            </a:r>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a:t>
            </a:r>
          </a:p>
          <a:p>
            <a:endParaRPr lang="en-US" sz="1000" dirty="0" smtClean="0">
              <a:latin typeface="Lucida Grande" charset="0"/>
              <a:ea typeface="Lucida Grande" charset="0"/>
              <a:cs typeface="Lucida Grande" charset="0"/>
            </a:endParaRPr>
          </a:p>
          <a:p>
            <a:r>
              <a:rPr lang="en-US" sz="1000" dirty="0" smtClean="0">
                <a:latin typeface="Lucida Grande" charset="0"/>
                <a:ea typeface="Lucida Grande" charset="0"/>
                <a:cs typeface="Lucida Grande" charset="0"/>
              </a:rPr>
              <a:t>At this point, it is appropriate to also consider the relationships between Peak,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Each dimension of a Peak is assigned to one or more NmrAtom.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(which resides in a </a:t>
            </a:r>
            <a:r>
              <a:rPr lang="en-US" sz="1000" dirty="0" err="1" smtClean="0">
                <a:latin typeface="Lucida Grande" charset="0"/>
                <a:ea typeface="Lucida Grande" charset="0"/>
                <a:cs typeface="Lucida Grande" charset="0"/>
              </a:rPr>
              <a:t>ChemicalShiftList</a:t>
            </a:r>
            <a:r>
              <a:rPr lang="en-US" sz="1000" dirty="0" smtClean="0">
                <a:latin typeface="Lucida Grande" charset="0"/>
                <a:ea typeface="Lucida Grande" charset="0"/>
                <a:cs typeface="Lucida Grande" charset="0"/>
              </a:rPr>
              <a:t>) of an NmrAtom, is defined by all the peaks that have assigned to this NmrAtom assignment. Hence, changing an assignment for a Peak (e.g. reassigning a peak from “nmratom_1“ to another “nmratom_2”) has an effect on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“nmratom_1”, as it is now no longer defined the Peak. Likewise, it also affects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the “nmratom_2”, as it is now becomes to be (also) defined by the Peak. We will see in next sections how to inspect and change the assignment(s) of a Peak. </a:t>
            </a:r>
          </a:p>
          <a:p>
            <a:r>
              <a:rPr lang="en-US" sz="1000" dirty="0" smtClean="0">
                <a:latin typeface="Lucida Grande" charset="0"/>
                <a:ea typeface="Lucida Grande" charset="0"/>
                <a:cs typeface="Lucida Grande" charset="0"/>
              </a:rPr>
              <a:t>If you change the id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(or its parent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or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the assignment of all </a:t>
            </a:r>
            <a:r>
              <a:rPr lang="en-US" sz="1000" dirty="0" err="1" smtClean="0">
                <a:latin typeface="Lucida Grande" charset="0"/>
                <a:ea typeface="Lucida Grande" charset="0"/>
                <a:cs typeface="Lucida Grande" charset="0"/>
              </a:rPr>
              <a:t>ChemicalShifts</a:t>
            </a:r>
            <a:r>
              <a:rPr lang="en-US" sz="1000" dirty="0" smtClean="0">
                <a:latin typeface="Lucida Grande" charset="0"/>
                <a:ea typeface="Lucida Grande" charset="0"/>
                <a:cs typeface="Lucida Grande" charset="0"/>
              </a:rPr>
              <a:t> and Peaks are updated. </a:t>
            </a:r>
          </a:p>
          <a:p>
            <a:endParaRPr lang="en-US" sz="1000" dirty="0" smtClean="0">
              <a:latin typeface="Lucida Grande" charset="0"/>
              <a:ea typeface="Lucida Grande" charset="0"/>
              <a:cs typeface="Lucida Grande" charset="0"/>
            </a:endParaRPr>
          </a:p>
          <a:p>
            <a:r>
              <a:rPr lang="en-US" sz="1000" b="1" dirty="0" smtClean="0">
                <a:latin typeface="Lucida Grande" charset="0"/>
                <a:ea typeface="Lucida Grande" charset="0"/>
                <a:cs typeface="Lucida Grande" charset="0"/>
              </a:rPr>
              <a:t>We use </a:t>
            </a:r>
            <a:r>
              <a:rPr lang="en-US" sz="1000" b="1" dirty="0" err="1" smtClean="0">
                <a:latin typeface="Lucida Grande" charset="0"/>
                <a:ea typeface="Lucida Grande" charset="0"/>
                <a:cs typeface="Lucida Grande" charset="0"/>
              </a:rPr>
              <a:t>NmrChains</a:t>
            </a:r>
            <a:r>
              <a:rPr lang="en-US" sz="1000" b="1" dirty="0" smtClean="0">
                <a:latin typeface="Lucida Grande" charset="0"/>
                <a:ea typeface="Lucida Grande" charset="0"/>
                <a:cs typeface="Lucida Grande" charset="0"/>
              </a:rPr>
              <a:t> and </a:t>
            </a:r>
            <a:r>
              <a:rPr lang="en-US" sz="1000" b="1" dirty="0" err="1" smtClean="0">
                <a:latin typeface="Lucida Grande" charset="0"/>
                <a:ea typeface="Lucida Grande" charset="0"/>
                <a:cs typeface="Lucida Grande" charset="0"/>
              </a:rPr>
              <a:t>NmrResidues</a:t>
            </a:r>
            <a:r>
              <a:rPr lang="en-US" sz="1000" b="1" dirty="0" smtClean="0">
                <a:latin typeface="Lucida Grande" charset="0"/>
                <a:ea typeface="Lucida Grande" charset="0"/>
                <a:cs typeface="Lucida Grande" charset="0"/>
              </a:rPr>
              <a:t> to keep track of the </a:t>
            </a:r>
            <a:r>
              <a:rPr lang="en-US" sz="1000" b="1" dirty="0" err="1" smtClean="0">
                <a:latin typeface="Lucida Grande" charset="0"/>
                <a:ea typeface="Lucida Grande" charset="0"/>
                <a:cs typeface="Lucida Grande" charset="0"/>
              </a:rPr>
              <a:t>NmrAtoms</a:t>
            </a:r>
            <a:r>
              <a:rPr lang="en-US" sz="1000" b="1" dirty="0" smtClean="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during the assignment process. By default, new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put in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 and new, temporary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are given names like '@2'. Initially,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contain no information about the sequential connections of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i.e. their ordering. In this case, the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functions like a simple list with all its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t>
            </a:r>
          </a:p>
          <a:p>
            <a:r>
              <a:rPr lang="en-US" sz="1000" dirty="0" smtClean="0">
                <a:latin typeface="Lucida Grande" charset="0"/>
                <a:ea typeface="Lucida Grande" charset="0"/>
                <a:cs typeface="Lucida Grande" charset="0"/>
              </a:rPr>
              <a:t>To store sequential stretches, i.e. lists in which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ordered, the program uses 'connected'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whose names start with '#' instead of '@'. Consequently, names with '@' (and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names starting with '#') are reserved. </a:t>
            </a:r>
          </a:p>
          <a:p>
            <a:endParaRPr lang="en-US" sz="1000" dirty="0" smtClean="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created with names like '@173' and with no </a:t>
            </a:r>
            <a:r>
              <a:rPr lang="en-US" sz="1000" dirty="0" err="1" smtClean="0">
                <a:latin typeface="Lucida Grande" charset="0"/>
                <a:ea typeface="Lucida Grande" charset="0"/>
                <a:cs typeface="Lucida Grande" charset="0"/>
              </a:rPr>
              <a:t>residueType</a:t>
            </a:r>
            <a:r>
              <a:rPr lang="en-US" sz="1000" dirty="0" smtClean="0">
                <a:latin typeface="Lucida Grande" charset="0"/>
                <a:ea typeface="Lucida Grande" charset="0"/>
                <a:cs typeface="Lucida Grande" charset="0"/>
              </a:rPr>
              <a:t>. When you want to create the previous, 'i-1' residue to a given residue (for backbone assignment) you give it a '-1' suffix, in this case '@173-1'. When you assign the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to a real residue, renaming it </a:t>
            </a:r>
            <a:r>
              <a:rPr lang="en-US" sz="1000" dirty="0" err="1" smtClean="0">
                <a:latin typeface="Lucida Grande" charset="0"/>
                <a:ea typeface="Lucida Grande" charset="0"/>
                <a:cs typeface="Lucida Grande" charset="0"/>
              </a:rPr>
              <a:t>e,g</a:t>
            </a:r>
            <a:r>
              <a:rPr lang="en-US" sz="1000" dirty="0" smtClean="0">
                <a:latin typeface="Lucida Grande" charset="0"/>
                <a:ea typeface="Lucida Grande" charset="0"/>
                <a:cs typeface="Lucida Grande" charset="0"/>
              </a:rPr>
              <a:t>, 'A.45.GLY', the i-1 residue name updates to 'A.45-1. . </a:t>
            </a:r>
          </a:p>
          <a:p>
            <a:endParaRPr lang="en-US" sz="1000" dirty="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names always start with the nucleus, and default names would be e.g. 'H@31' or 'C@88'. Some names have a special meaning: </a:t>
            </a:r>
          </a:p>
          <a:p>
            <a:pPr marL="628650" lvl="1" indent="-171450">
              <a:buFont typeface="Wingdings" charset="2"/>
              <a:buChar char="§"/>
            </a:pPr>
            <a:r>
              <a:rPr lang="en-US" sz="1000" dirty="0" smtClean="0">
                <a:latin typeface="Lucida Grande" charset="0"/>
                <a:ea typeface="Lucida Grande" charset="0"/>
                <a:cs typeface="Lucida Grande" charset="0"/>
              </a:rPr>
              <a:t>'%' means 'any number', so 'HB%' would be a beta methylene or methyl group. 'H%' would be the backbone NH3 group. </a:t>
            </a:r>
          </a:p>
          <a:p>
            <a:pPr marL="628650" lvl="1" indent="-171450">
              <a:buFont typeface="Wingdings" charset="2"/>
              <a:buChar char="§"/>
            </a:pPr>
            <a:r>
              <a:rPr lang="en-US" sz="1000" dirty="0" smtClean="0">
                <a:latin typeface="Lucida Grande" charset="0"/>
                <a:ea typeface="Lucida Grande" charset="0"/>
                <a:cs typeface="Lucida Grande" charset="0"/>
              </a:rPr>
              <a:t>'*' means 'any string', so 'H*' would be 'any proton in the residue' </a:t>
            </a:r>
          </a:p>
          <a:p>
            <a:pPr marL="628650" lvl="1" indent="-171450">
              <a:buFont typeface="Wingdings" charset="2"/>
              <a:buChar char="§"/>
            </a:pPr>
            <a:r>
              <a:rPr lang="en-US" sz="1000" dirty="0" smtClean="0">
                <a:latin typeface="Lucida Grande" charset="0"/>
                <a:ea typeface="Lucida Grande" charset="0"/>
                <a:cs typeface="Lucida Grande" charset="0"/>
              </a:rPr>
              <a:t>Names starting with 'M' and 'Q' are (proton) </a:t>
            </a:r>
            <a:r>
              <a:rPr lang="en-US" sz="1000" dirty="0" err="1" smtClean="0">
                <a:latin typeface="Lucida Grande" charset="0"/>
                <a:ea typeface="Lucida Grande" charset="0"/>
                <a:cs typeface="Lucida Grande" charset="0"/>
              </a:rPr>
              <a:t>pseudoatom</a:t>
            </a:r>
            <a:r>
              <a:rPr lang="en-US" sz="1000" dirty="0" smtClean="0">
                <a:latin typeface="Lucida Grande" charset="0"/>
                <a:ea typeface="Lucida Grande" charset="0"/>
                <a:cs typeface="Lucida Grande" charset="0"/>
              </a:rPr>
              <a:t> names </a:t>
            </a:r>
          </a:p>
          <a:p>
            <a:pPr marL="628650" lvl="1" indent="-171450">
              <a:buFont typeface="Wingdings" charset="2"/>
              <a:buChar char="§"/>
            </a:pPr>
            <a:r>
              <a:rPr lang="en-US" sz="1000" dirty="0" smtClean="0">
                <a:latin typeface="Lucida Grande" charset="0"/>
                <a:ea typeface="Lucida Grande" charset="0"/>
                <a:cs typeface="Lucida Grande" charset="0"/>
              </a:rPr>
              <a:t>Number suffixes follow NEF (IUPAC) convention, so serine HB2 or HB3 denote</a:t>
            </a:r>
            <a:r>
              <a:rPr lang="en-US" sz="1000" dirty="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stereospecific assignments.</a:t>
            </a:r>
            <a:endParaRPr lang="en-US" sz="1000" dirty="0">
              <a:latin typeface="Lucida Grande" charset="0"/>
              <a:ea typeface="Lucida Grande" charset="0"/>
              <a:cs typeface="Lucida Grande" charset="0"/>
            </a:endParaRPr>
          </a:p>
          <a:p>
            <a:pPr marL="628650" lvl="1" indent="-171450">
              <a:buFont typeface="Wingdings" charset="2"/>
              <a:buChar char="§"/>
            </a:pPr>
            <a:r>
              <a:rPr lang="en-US" sz="1000" dirty="0" smtClean="0">
                <a:latin typeface="Lucida Grande" charset="0"/>
                <a:ea typeface="Lucida Grande" charset="0"/>
                <a:cs typeface="Lucida Grande" charset="0"/>
              </a:rPr>
              <a:t>Suffixes 'x' and 'y' are used for non-stereospecific pairs - the normal assignment to serine beta would use </a:t>
            </a:r>
            <a:r>
              <a:rPr lang="en-US" sz="1000" dirty="0" err="1" smtClean="0">
                <a:latin typeface="Lucida Grande" charset="0"/>
                <a:ea typeface="Lucida Grande" charset="0"/>
                <a:cs typeface="Lucida Grande" charset="0"/>
              </a:rPr>
              <a:t>HBx</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HBy</a:t>
            </a:r>
            <a:r>
              <a:rPr lang="en-US" sz="1000" dirty="0" smtClean="0">
                <a:latin typeface="Lucida Grande" charset="0"/>
                <a:ea typeface="Lucida Grande" charset="0"/>
                <a:cs typeface="Lucida Grande" charset="0"/>
              </a:rPr>
              <a:t>. For e.g. isopropyl groups the x and y assignments match up between </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H and </a:t>
            </a:r>
            <a:r>
              <a:rPr lang="en-US" sz="1000" baseline="30000" dirty="0" smtClean="0">
                <a:latin typeface="Lucida Grande" charset="0"/>
                <a:ea typeface="Lucida Grande" charset="0"/>
                <a:cs typeface="Lucida Grande" charset="0"/>
              </a:rPr>
              <a:t>13</a:t>
            </a:r>
            <a:r>
              <a:rPr lang="en-US" sz="1000" dirty="0" smtClean="0">
                <a:latin typeface="Lucida Grande" charset="0"/>
                <a:ea typeface="Lucida Grande" charset="0"/>
                <a:cs typeface="Lucida Grande" charset="0"/>
              </a:rPr>
              <a:t>C so that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HDx</a:t>
            </a:r>
            <a:r>
              <a:rPr lang="en-US" sz="1000" dirty="0" smtClean="0">
                <a:latin typeface="Lucida Grande" charset="0"/>
                <a:ea typeface="Lucida Grande" charset="0"/>
                <a:cs typeface="Lucida Grande" charset="0"/>
              </a:rPr>
              <a:t>% are the methyl protons bound to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CDx</a:t>
            </a:r>
            <a:r>
              <a:rPr lang="en-US" sz="1000" dirty="0" smtClean="0">
                <a:latin typeface="Lucida Grande" charset="0"/>
                <a:ea typeface="Lucida Grande" charset="0"/>
                <a:cs typeface="Lucida Grande" charset="0"/>
              </a:rPr>
              <a:t> (NEF convention). </a:t>
            </a:r>
          </a:p>
          <a:p>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Atoms reside in Residues, which reside in Chains; multiple chains can form a Complex. </a:t>
            </a:r>
          </a:p>
          <a:p>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The </a:t>
            </a:r>
            <a:r>
              <a:rPr lang="en-US" sz="1000" dirty="0">
                <a:latin typeface="Lucida Grande" charset="0"/>
                <a:ea typeface="Lucida Grande" charset="0"/>
                <a:cs typeface="Lucida Grande" charset="0"/>
              </a:rPr>
              <a:t>id together with the type identifier forms the so-called </a:t>
            </a:r>
            <a:r>
              <a:rPr lang="en-US" sz="1000" dirty="0" err="1">
                <a:latin typeface="Lucida Grande" charset="0"/>
                <a:ea typeface="Lucida Grande" charset="0"/>
                <a:cs typeface="Lucida Grande" charset="0"/>
              </a:rPr>
              <a:t>pid</a:t>
            </a:r>
            <a:r>
              <a:rPr lang="en-US" sz="1000" dirty="0">
                <a:latin typeface="Lucida Grande" charset="0"/>
                <a:ea typeface="Lucida Grande" charset="0"/>
                <a:cs typeface="Lucida Grande" charset="0"/>
              </a:rPr>
              <a:t>, the project-identifier. As an example for an un-assigned amide in the 123</a:t>
            </a:r>
            <a:r>
              <a:rPr lang="en-US" sz="1000" baseline="30000" dirty="0">
                <a:latin typeface="Lucida Grande" charset="0"/>
                <a:ea typeface="Lucida Grande" charset="0"/>
                <a:cs typeface="Lucida Grande" charset="0"/>
              </a:rPr>
              <a:t>rd</a:t>
            </a:r>
            <a:r>
              <a:rPr lang="en-US" sz="1000" dirty="0">
                <a:latin typeface="Lucida Grande" charset="0"/>
                <a:ea typeface="Lucida Grande" charset="0"/>
                <a:cs typeface="Lucida Grande" charset="0"/>
              </a:rPr>
              <a:t> </a:t>
            </a:r>
            <a:r>
              <a:rPr lang="en-US" sz="1000" dirty="0" err="1">
                <a:latin typeface="Lucida Grande" charset="0"/>
                <a:ea typeface="Lucida Grande" charset="0"/>
                <a:cs typeface="Lucida Grande" charset="0"/>
              </a:rPr>
              <a:t>NmrResidue</a:t>
            </a:r>
            <a:r>
              <a:rPr lang="en-US" sz="1000" dirty="0">
                <a:latin typeface="Lucida Grande" charset="0"/>
                <a:ea typeface="Lucida Grande" charset="0"/>
                <a:cs typeface="Lucida Grande" charset="0"/>
              </a:rPr>
              <a:t> in the second </a:t>
            </a:r>
            <a:r>
              <a:rPr lang="en-US" sz="1000" dirty="0" err="1">
                <a:latin typeface="Lucida Grande" charset="0"/>
                <a:ea typeface="Lucida Grande" charset="0"/>
                <a:cs typeface="Lucida Grande" charset="0"/>
              </a:rPr>
              <a:t>NmrChain</a:t>
            </a:r>
            <a:r>
              <a:rPr lang="en-US" sz="1000" dirty="0">
                <a:latin typeface="Lucida Grande" charset="0"/>
                <a:ea typeface="Lucida Grande" charset="0"/>
                <a:cs typeface="Lucida Grande" charset="0"/>
              </a:rPr>
              <a:t>: NA:@2.@123..H. For an assigned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all the fields will have been filled, yielding something like NA:A.GLU.14.H. </a:t>
            </a:r>
          </a:p>
          <a:p>
            <a:endParaRPr lang="en-US" sz="1000" dirty="0" smtClean="0">
              <a:latin typeface="Lucida Grande" charset="0"/>
              <a:ea typeface="Lucida Grande" charset="0"/>
              <a:cs typeface="Lucida Grande" charset="0"/>
            </a:endParaRPr>
          </a:p>
          <a:p>
            <a:pPr>
              <a:lnSpc>
                <a:spcPct val="150000"/>
              </a:lnSpc>
            </a:pP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endParaRPr lang="en-GB" sz="10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26" name="Rectangle 25"/>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Slide Number Placeholder 10"/>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31275"/>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09" y="1227535"/>
            <a:ext cx="5195275" cy="2085427"/>
          </a:xfrm>
          <a:prstGeom prst="rect">
            <a:avLst/>
          </a:prstGeom>
        </p:spPr>
      </p:pic>
      <p:sp>
        <p:nvSpPr>
          <p:cNvPr id="36" name="Down Arrow 35"/>
          <p:cNvSpPr/>
          <p:nvPr/>
        </p:nvSpPr>
        <p:spPr>
          <a:xfrm rot="16200000" flipV="1">
            <a:off x="5995032" y="1480521"/>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1" y="4133056"/>
            <a:ext cx="5435160" cy="1560644"/>
          </a:xfrm>
          <a:prstGeom prst="rect">
            <a:avLst/>
          </a:prstGeom>
        </p:spPr>
      </p:pic>
      <p:sp>
        <p:nvSpPr>
          <p:cNvPr id="37" name="TextBox 36"/>
          <p:cNvSpPr txBox="1"/>
          <p:nvPr/>
        </p:nvSpPr>
        <p:spPr>
          <a:xfrm>
            <a:off x="1946065" y="3480089"/>
            <a:ext cx="3236686" cy="830997"/>
          </a:xfrm>
          <a:prstGeom prst="rect">
            <a:avLst/>
          </a:prstGeom>
          <a:noFill/>
        </p:spPr>
        <p:txBody>
          <a:bodyPr wrap="square" rtlCol="0">
            <a:spAutoFit/>
          </a:bodyPr>
          <a:lstStyle/>
          <a:p>
            <a:r>
              <a:rPr lang="en-US" sz="2400" b="1" dirty="0" smtClean="0"/>
              <a:t>or Shortcut  ‘ PA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42" name="Rectangle 41"/>
          <p:cNvSpPr/>
          <p:nvPr/>
        </p:nvSpPr>
        <p:spPr>
          <a:xfrm>
            <a:off x="477981" y="6529885"/>
            <a:ext cx="6003500" cy="5355312"/>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Pick and Assign </a:t>
            </a:r>
            <a:r>
              <a:rPr lang="en-GB" sz="1200" b="1" dirty="0" err="1" smtClean="0">
                <a:latin typeface="Lucida Grande" charset="0"/>
                <a:ea typeface="Lucida Grande" charset="0"/>
                <a:cs typeface="Lucida Grande" charset="0"/>
              </a:rPr>
              <a:t>Nd</a:t>
            </a:r>
            <a:r>
              <a:rPr lang="en-GB" sz="1200" b="1" dirty="0" smtClean="0">
                <a:latin typeface="Lucida Grande" charset="0"/>
                <a:ea typeface="Lucida Grande" charset="0"/>
                <a:cs typeface="Lucida Grande" charset="0"/>
              </a:rPr>
              <a:t> peaks</a:t>
            </a: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link the 3D spectra to the HSQC spectrum we will use the “Pick and Assign” </a:t>
            </a:r>
            <a:r>
              <a:rPr lang="en-GB" sz="1200" dirty="0" smtClean="0">
                <a:latin typeface="Lucida Grande" charset="0"/>
                <a:ea typeface="Lucida Grande" charset="0"/>
                <a:cs typeface="Lucida Grande" charset="0"/>
              </a:rPr>
              <a:t>module.</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a:t>
            </a:r>
            <a:r>
              <a:rPr lang="en-GB" sz="1200" dirty="0" err="1">
                <a:latin typeface="Lucida Grande" charset="0"/>
                <a:ea typeface="Lucida Grande" charset="0"/>
                <a:cs typeface="Lucida Grande" charset="0"/>
              </a:rPr>
              <a:t>Assign</a:t>
            </a:r>
            <a:r>
              <a:rPr lang="en-GB" sz="1200" dirty="0" err="1" smtClean="0">
                <a:latin typeface="Lucida Grande" charset="0"/>
                <a:ea typeface="Lucida Grande" charset="0"/>
                <a:cs typeface="Lucida Grande" charset="0"/>
              </a:rPr>
              <a:t>⟶Pick</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Assign module or use the shortcut “PA”.</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Select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t>
            </a:r>
          </a:p>
          <a:p>
            <a:pPr marL="171454" indent="-171454" algn="just">
              <a:lnSpc>
                <a:spcPct val="150000"/>
              </a:lnSpc>
              <a:buFont typeface="Arial" charset="0"/>
              <a:buChar char="•"/>
            </a:pPr>
            <a:r>
              <a:rPr lang="en-GB" sz="1200" dirty="0">
                <a:latin typeface="Lucida Grande" charset="0"/>
                <a:ea typeface="Lucida Grande" charset="0"/>
                <a:cs typeface="Lucida Grande" charset="0"/>
              </a:rPr>
              <a:t>Double click on a row in the table, e.g. the row for @1. </a:t>
            </a:r>
          </a:p>
          <a:p>
            <a:pPr lvl="1" algn="just">
              <a:lnSpc>
                <a:spcPct val="150000"/>
              </a:lnSpc>
            </a:pPr>
            <a:r>
              <a:rPr lang="en-GB" sz="1200" dirty="0">
                <a:latin typeface="Lucida Grande" charset="0"/>
                <a:ea typeface="Lucida Grande" charset="0"/>
                <a:cs typeface="Lucida Grande" charset="0"/>
              </a:rPr>
              <a:t>This will cause the </a:t>
            </a:r>
            <a:r>
              <a:rPr lang="en-GB" sz="1200" dirty="0" smtClean="0">
                <a:latin typeface="Lucida Grande" charset="0"/>
                <a:ea typeface="Lucida Grande" charset="0"/>
                <a:cs typeface="Lucida Grande" charset="0"/>
              </a:rPr>
              <a:t>spectrum display with </a:t>
            </a:r>
            <a:r>
              <a:rPr lang="en-GB" sz="1200" dirty="0">
                <a:latin typeface="Lucida Grande" charset="0"/>
                <a:ea typeface="Lucida Grande" charset="0"/>
                <a:cs typeface="Lucida Grande" charset="0"/>
              </a:rPr>
              <a:t>the HSQC </a:t>
            </a:r>
            <a:r>
              <a:rPr lang="en-GB" sz="1200" dirty="0" smtClean="0">
                <a:latin typeface="Lucida Grande" charset="0"/>
                <a:ea typeface="Lucida Grande" charset="0"/>
                <a:cs typeface="Lucida Grande" charset="0"/>
              </a:rPr>
              <a:t>spectrum to focus on </a:t>
            </a:r>
            <a:r>
              <a:rPr lang="en-GB" sz="1200" dirty="0">
                <a:latin typeface="Lucida Grande" charset="0"/>
                <a:ea typeface="Lucida Grande" charset="0"/>
                <a:cs typeface="Lucida Grande" charset="0"/>
              </a:rPr>
              <a:t>the position of the peak labelled @-.@1..H, N and to mark this position with two labelled rulers corresponding to each dimension. Likewise, in the 3D module navigates to the corresponding z (i.e. N) position and marks the appropriate frequency along the proton axis with a labelled ruler</a:t>
            </a:r>
            <a:r>
              <a:rPr lang="en-GB" sz="1200" dirty="0" smtClean="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Click the “Restricted Pick” button. </a:t>
            </a:r>
            <a:endParaRPr lang="en-GB" sz="1200" dirty="0" smtClean="0">
              <a:latin typeface="Lucida Grande" charset="0"/>
              <a:ea typeface="Lucida Grande" charset="0"/>
              <a:cs typeface="Lucida Grande" charset="0"/>
            </a:endParaRPr>
          </a:p>
          <a:p>
            <a:pPr lvl="1" algn="just">
              <a:lnSpc>
                <a:spcPct val="150000"/>
              </a:lnSpc>
            </a:pPr>
            <a:r>
              <a:rPr lang="en-GB" sz="1200" dirty="0" smtClean="0">
                <a:latin typeface="Lucida Grande" charset="0"/>
                <a:ea typeface="Lucida Grande" charset="0"/>
                <a:cs typeface="Lucida Grande" charset="0"/>
              </a:rPr>
              <a:t>This </a:t>
            </a:r>
            <a:r>
              <a:rPr lang="en-GB" sz="1200" dirty="0">
                <a:latin typeface="Lucida Grande" charset="0"/>
                <a:ea typeface="Lucida Grande" charset="0"/>
                <a:cs typeface="Lucida Grande" charset="0"/>
              </a:rPr>
              <a:t>will pick all the peaks along </a:t>
            </a:r>
            <a:r>
              <a:rPr lang="en-GB" sz="1200" dirty="0" smtClean="0">
                <a:latin typeface="Lucida Grande" charset="0"/>
                <a:ea typeface="Lucida Grande" charset="0"/>
                <a:cs typeface="Lucida Grande" charset="0"/>
              </a:rPr>
              <a:t>a narrow region </a:t>
            </a:r>
            <a:r>
              <a:rPr lang="en-GB" sz="1200" dirty="0">
                <a:latin typeface="Lucida Grande" charset="0"/>
                <a:ea typeface="Lucida Grande" charset="0"/>
                <a:cs typeface="Lucida Grande" charset="0"/>
              </a:rPr>
              <a:t>in the 3D window and these peaks will be selected</a:t>
            </a:r>
            <a:r>
              <a:rPr lang="en-GB" sz="1200" dirty="0" smtClean="0">
                <a:latin typeface="Lucida Grande" charset="0"/>
                <a:ea typeface="Lucida Grande" charset="0"/>
                <a:cs typeface="Lucida Grande" charset="0"/>
              </a:rPr>
              <a: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Inspect the 3D peaks and delete any noisy ones.</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peaks to assign and Click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Assign Selected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button. </a:t>
            </a: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grpSp>
        <p:nvGrpSpPr>
          <p:cNvPr id="19" name="Group 18"/>
          <p:cNvGrpSpPr/>
          <p:nvPr/>
        </p:nvGrpSpPr>
        <p:grpSpPr>
          <a:xfrm>
            <a:off x="477980" y="5897854"/>
            <a:ext cx="5823429" cy="707886"/>
            <a:chOff x="477980" y="5897854"/>
            <a:chExt cx="5823429" cy="707886"/>
          </a:xfrm>
        </p:grpSpPr>
        <p:sp>
          <p:nvSpPr>
            <p:cNvPr id="17" name="Rectangle 16"/>
            <p:cNvSpPr/>
            <p:nvPr/>
          </p:nvSpPr>
          <p:spPr>
            <a:xfrm>
              <a:off x="477980" y="5897854"/>
              <a:ext cx="5823429" cy="707886"/>
            </a:xfrm>
            <a:prstGeom prst="rect">
              <a:avLst/>
            </a:prstGeom>
          </p:spPr>
          <p:txBody>
            <a:bodyPr wrap="square">
              <a:spAutoFit/>
            </a:bodyPr>
            <a:lstStyle/>
            <a:p>
              <a:r>
                <a:rPr lang="en-US" sz="1000" dirty="0">
                  <a:latin typeface="Lucida Grande" charset="0"/>
                  <a:ea typeface="Lucida Grande" charset="0"/>
                  <a:cs typeface="Lucida Grande" charset="0"/>
                </a:rPr>
                <a:t>The “Pick and Assign” module has a settings </a:t>
              </a:r>
              <a:r>
                <a:rPr lang="en-US" sz="1000" dirty="0" smtClean="0">
                  <a:latin typeface="Lucida Grande" charset="0"/>
                  <a:ea typeface="Lucida Grande" charset="0"/>
                  <a:cs typeface="Lucida Grande" charset="0"/>
                </a:rPr>
                <a:t>panel (</a:t>
              </a:r>
              <a:r>
                <a:rPr lang="en-US" sz="1000" smtClean="0">
                  <a:latin typeface="Lucida Grande" charset="0"/>
                  <a:ea typeface="Lucida Grande" charset="0"/>
                  <a:cs typeface="Lucida Grande" charset="0"/>
                </a:rPr>
                <a:t>click         to toggle) </a:t>
              </a:r>
              <a:r>
                <a:rPr lang="en-US" sz="1000" dirty="0" smtClean="0">
                  <a:latin typeface="Lucida Grande" charset="0"/>
                  <a:ea typeface="Lucida Grande" charset="0"/>
                  <a:cs typeface="Lucida Grande" charset="0"/>
                </a:rPr>
                <a:t>that </a:t>
              </a:r>
              <a:r>
                <a:rPr lang="en-US" sz="1000" dirty="0">
                  <a:latin typeface="Lucida Grande" charset="0"/>
                  <a:ea typeface="Lucida Grande" charset="0"/>
                  <a:cs typeface="Lucida Grande" charset="0"/>
                </a:rPr>
                <a:t>gives access to the parameters that determine in which spectra and with what tolerances the program tries to pick the peaks </a:t>
              </a:r>
            </a:p>
            <a:p>
              <a:r>
                <a:rPr lang="en-US" sz="1000" dirty="0" smtClean="0">
                  <a:latin typeface="LucidaGrande" charset="0"/>
                </a:rPr>
                <a:t> </a:t>
              </a:r>
              <a:endParaRPr lang="en-US" sz="1000" dirty="0"/>
            </a:p>
          </p:txBody>
        </p:sp>
        <p:pic>
          <p:nvPicPr>
            <p:cNvPr id="18" name="Picture 17"/>
            <p:cNvPicPr>
              <a:picLocks noChangeAspect="1"/>
            </p:cNvPicPr>
            <p:nvPr/>
          </p:nvPicPr>
          <p:blipFill>
            <a:blip r:embed="rId5"/>
            <a:stretch>
              <a:fillRect/>
            </a:stretch>
          </p:blipFill>
          <p:spPr>
            <a:xfrm>
              <a:off x="4111487" y="5930477"/>
              <a:ext cx="228600" cy="180975"/>
            </a:xfrm>
            <a:prstGeom prst="rect">
              <a:avLst/>
            </a:prstGeom>
          </p:spPr>
        </p:pic>
      </p:grpSp>
      <p:sp>
        <p:nvSpPr>
          <p:cNvPr id="43" name="Rectangle 4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21" name="Slide Number Placeholder 20"/>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3" y="841213"/>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46065" y="179276"/>
            <a:ext cx="2965877" cy="461665"/>
          </a:xfrm>
          <a:prstGeom prst="rect">
            <a:avLst/>
          </a:prstGeom>
        </p:spPr>
        <p:txBody>
          <a:bodyPr wrap="none">
            <a:spAutoFit/>
          </a:bodyPr>
          <a:lstStyle/>
          <a:p>
            <a:pPr algn="ctr"/>
            <a:r>
              <a:rPr lang="en-GB" sz="2400" dirty="0" smtClean="0">
                <a:latin typeface="Lucida Grande" charset="0"/>
                <a:ea typeface="ＭＳ 明朝" charset="-128"/>
              </a:rPr>
              <a:t>Picking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7" name="TextBox 36"/>
          <p:cNvSpPr txBox="1"/>
          <p:nvPr/>
        </p:nvSpPr>
        <p:spPr>
          <a:xfrm>
            <a:off x="1946065" y="3503251"/>
            <a:ext cx="3236686" cy="830997"/>
          </a:xfrm>
          <a:prstGeom prst="rect">
            <a:avLst/>
          </a:prstGeom>
          <a:noFill/>
        </p:spPr>
        <p:txBody>
          <a:bodyPr wrap="square" rtlCol="0">
            <a:spAutoFit/>
          </a:bodyPr>
          <a:lstStyle/>
          <a:p>
            <a:r>
              <a:rPr lang="en-US" sz="2400" b="1" dirty="0" smtClean="0"/>
              <a:t>or Shortcut  ‘ AS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36" name="Down Arrow 35"/>
          <p:cNvSpPr/>
          <p:nvPr/>
        </p:nvSpPr>
        <p:spPr>
          <a:xfrm rot="16200000" flipV="1">
            <a:off x="4980712" y="223660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6" y="926733"/>
            <a:ext cx="4204679" cy="2445711"/>
          </a:xfrm>
          <a:prstGeom prst="rect">
            <a:avLst/>
          </a:prstGeom>
        </p:spPr>
      </p:pic>
      <p:sp>
        <p:nvSpPr>
          <p:cNvPr id="21" name="Rectangle 20"/>
          <p:cNvSpPr/>
          <p:nvPr/>
        </p:nvSpPr>
        <p:spPr>
          <a:xfrm>
            <a:off x="477980" y="6623043"/>
            <a:ext cx="6003500" cy="424731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Complete assignment for </a:t>
            </a:r>
            <a:r>
              <a:rPr lang="en-GB" sz="1200" b="1" dirty="0">
                <a:latin typeface="Lucida Grande" charset="0"/>
                <a:ea typeface="Lucida Grande" charset="0"/>
                <a:cs typeface="Lucida Grande" charset="0"/>
              </a:rPr>
              <a:t>the carbon dimension </a:t>
            </a:r>
          </a:p>
          <a:p>
            <a:pPr algn="just">
              <a:lnSpc>
                <a:spcPct val="150000"/>
              </a:lnSpc>
            </a:pPr>
            <a:endParaRPr lang="en-GB" sz="1200" b="1" dirty="0" smtClean="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View ⟶ </a:t>
            </a:r>
            <a:r>
              <a:rPr lang="en-GB" sz="1200" dirty="0">
                <a:latin typeface="Lucida Grande" charset="0"/>
                <a:ea typeface="Lucida Grande" charset="0"/>
                <a:cs typeface="Lucida Grande" charset="0"/>
              </a:rPr>
              <a:t>NmrAtom </a:t>
            </a:r>
            <a:r>
              <a:rPr lang="en-GB" sz="1200" dirty="0" smtClean="0">
                <a:latin typeface="Lucida Grande" charset="0"/>
                <a:ea typeface="Lucida Grande" charset="0"/>
                <a:cs typeface="Lucida Grande" charset="0"/>
              </a:rPr>
              <a:t>Assigner module or use the shortcut “AS”.</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Toggle any nmrAtom button to assign it to the selected peak(s).</a:t>
            </a:r>
          </a:p>
          <a:p>
            <a:pPr lvl="1" algn="just">
              <a:lnSpc>
                <a:spcPct val="150000"/>
              </a:lnSpc>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a </a:t>
            </a:r>
            <a:r>
              <a:rPr lang="en-GB" sz="1200" dirty="0" smtClean="0">
                <a:latin typeface="Lucida Grande" charset="0"/>
                <a:ea typeface="Lucida Grande" charset="0"/>
                <a:cs typeface="Lucida Grande" charset="0"/>
              </a:rPr>
              <a:t>single peak </a:t>
            </a:r>
            <a:r>
              <a:rPr lang="en-GB" sz="1200" dirty="0">
                <a:latin typeface="Lucida Grande" charset="0"/>
                <a:ea typeface="Lucida Grande" charset="0"/>
                <a:cs typeface="Lucida Grande" charset="0"/>
              </a:rPr>
              <a:t>in the 3D window </a:t>
            </a: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predict the assignment for the carbon </a:t>
            </a:r>
            <a:r>
              <a:rPr lang="en-GB" sz="1200" dirty="0" smtClean="0">
                <a:latin typeface="Lucida Grande" charset="0"/>
                <a:ea typeface="Lucida Grande" charset="0"/>
                <a:cs typeface="Lucida Grande" charset="0"/>
              </a:rPr>
              <a:t>dimension</a:t>
            </a:r>
            <a:r>
              <a:rPr lang="en-GB" sz="1200" dirty="0">
                <a:latin typeface="Lucida Grande" charset="0"/>
                <a:ea typeface="Lucida Grande" charset="0"/>
                <a:cs typeface="Lucida Grande" charset="0"/>
              </a:rPr>
              <a:t>. The program uses green for likely and orange for less likely </a:t>
            </a:r>
            <a:r>
              <a:rPr lang="en-GB" sz="1200" dirty="0" smtClean="0">
                <a:latin typeface="Lucida Grande" charset="0"/>
                <a:ea typeface="Lucida Grande" charset="0"/>
                <a:cs typeface="Lucida Grande" charset="0"/>
              </a:rPr>
              <a:t>assignments.</a:t>
            </a:r>
          </a:p>
          <a:p>
            <a:pPr algn="just">
              <a:lnSpc>
                <a:spcPct val="150000"/>
              </a:lnSpc>
            </a:pPr>
            <a:r>
              <a:rPr lang="en-GB" sz="1200" dirty="0" smtClean="0">
                <a:latin typeface="Lucida Grande" charset="0"/>
                <a:ea typeface="Lucida Grande" charset="0"/>
                <a:cs typeface="Lucida Grande" charset="0"/>
              </a:rPr>
              <a:t>In the event you assign the wrong nmrAtom, you can simply toggle another nmrAtom or deselect it to de-assign the peak.</a:t>
            </a:r>
          </a:p>
          <a:p>
            <a:pPr algn="just">
              <a:lnSpc>
                <a:spcPct val="150000"/>
              </a:lnSpc>
            </a:pPr>
            <a:r>
              <a:rPr lang="en-US" sz="1200" dirty="0">
                <a:latin typeface="Lucida Grande" charset="0"/>
                <a:ea typeface="Lucida Grande" charset="0"/>
                <a:cs typeface="Lucida Grande" charset="0"/>
              </a:rPr>
              <a:t>Repeating this procedure for the other groups of peaks along this line will also yield the CBi-1 and </a:t>
            </a:r>
            <a:r>
              <a:rPr lang="en-US" sz="1200" dirty="0" err="1">
                <a:latin typeface="Lucida Grande" charset="0"/>
                <a:ea typeface="Lucida Grande" charset="0"/>
                <a:cs typeface="Lucida Grande" charset="0"/>
              </a:rPr>
              <a:t>CBi</a:t>
            </a:r>
            <a:r>
              <a:rPr lang="en-US" sz="1200" dirty="0">
                <a:latin typeface="Lucida Grande" charset="0"/>
                <a:ea typeface="Lucida Grande" charset="0"/>
                <a:cs typeface="Lucida Grande" charset="0"/>
              </a:rPr>
              <a:t> assignments for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a:t>
            </a: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a:p>
            <a:pPr lvl="1" algn="just">
              <a:lnSpc>
                <a:spcPct val="150000"/>
              </a:lnSpc>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36" y="4158378"/>
            <a:ext cx="4186989" cy="1177803"/>
          </a:xfrm>
          <a:prstGeom prst="rect">
            <a:avLst/>
          </a:prstGeom>
        </p:spPr>
      </p:pic>
      <p:sp>
        <p:nvSpPr>
          <p:cNvPr id="24" name="Rectangle 23"/>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7" name="Slide Number Placeholder 6"/>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163195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4395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US" sz="2400" dirty="0" smtClean="0">
                <a:latin typeface="Lucida Grande" charset="0"/>
                <a:ea typeface="Lucida Grande" charset="0"/>
                <a:cs typeface="Lucida Grande" charset="0"/>
              </a:rPr>
              <a:t>4</a:t>
            </a:r>
            <a:endParaRPr lang="en-US" sz="2400" dirty="0">
              <a:latin typeface="Lucida Grande" charset="0"/>
              <a:ea typeface="Lucida Grande" charset="0"/>
              <a:cs typeface="Lucida Grande" charset="0"/>
            </a:endParaRPr>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477982" y="5594390"/>
            <a:ext cx="6214918" cy="637097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Continue </a:t>
            </a:r>
            <a:r>
              <a:rPr lang="en-US" sz="1200" b="1" dirty="0">
                <a:latin typeface="Lucida Grande" charset="0"/>
                <a:ea typeface="Lucida Grande" charset="0"/>
                <a:cs typeface="Lucida Grande" charset="0"/>
              </a:rPr>
              <a:t>the CBi-1 and </a:t>
            </a:r>
            <a:r>
              <a:rPr lang="en-US" sz="1200" b="1" dirty="0" err="1">
                <a:latin typeface="Lucida Grande" charset="0"/>
                <a:ea typeface="Lucida Grande" charset="0"/>
                <a:cs typeface="Lucida Grande" charset="0"/>
              </a:rPr>
              <a:t>CBi</a:t>
            </a:r>
            <a:r>
              <a:rPr lang="en-US" sz="1200" b="1" dirty="0">
                <a:latin typeface="Lucida Grande" charset="0"/>
                <a:ea typeface="Lucida Grande" charset="0"/>
                <a:cs typeface="Lucida Grande" charset="0"/>
              </a:rPr>
              <a:t> assignments </a:t>
            </a:r>
            <a:r>
              <a:rPr lang="en-US" sz="1200" b="1" dirty="0" smtClean="0">
                <a:latin typeface="Lucida Grande" charset="0"/>
                <a:ea typeface="Lucida Grande" charset="0"/>
                <a:cs typeface="Lucida Grande" charset="0"/>
              </a:rPr>
              <a:t>(Optional)</a:t>
            </a:r>
            <a:endParaRPr lang="en-US" sz="1200" b="1" dirty="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To </a:t>
            </a:r>
            <a:r>
              <a:rPr lang="en-US" sz="1200" dirty="0">
                <a:latin typeface="Lucida Grande" charset="0"/>
                <a:ea typeface="Lucida Grande" charset="0"/>
                <a:cs typeface="Lucida Grande" charset="0"/>
              </a:rPr>
              <a:t>use the sequential Backbone Assignment tools in AnalysisAssign, the </a:t>
            </a:r>
            <a:r>
              <a:rPr lang="en-US" sz="1200" dirty="0" err="1">
                <a:latin typeface="Lucida Grande" charset="0"/>
                <a:ea typeface="Lucida Grande" charset="0"/>
                <a:cs typeface="Lucida Grande" charset="0"/>
              </a:rPr>
              <a:t>i</a:t>
            </a:r>
            <a:r>
              <a:rPr lang="en-US" sz="1200" dirty="0">
                <a:latin typeface="Lucida Grande" charset="0"/>
                <a:ea typeface="Lucida Grande" charset="0"/>
                <a:cs typeface="Lucida Grande" charset="0"/>
              </a:rPr>
              <a:t> and i-1 assignments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needs to be provided, so the </a:t>
            </a:r>
            <a:r>
              <a:rPr lang="en-US" sz="1200" dirty="0" smtClean="0">
                <a:latin typeface="Lucida Grande" charset="0"/>
                <a:ea typeface="Lucida Grande" charset="0"/>
                <a:cs typeface="Lucida Grande" charset="0"/>
              </a:rPr>
              <a:t>earlier described procedure </a:t>
            </a:r>
            <a:r>
              <a:rPr lang="en-US" sz="1200" dirty="0">
                <a:latin typeface="Lucida Grande" charset="0"/>
                <a:ea typeface="Lucida Grande" charset="0"/>
                <a:cs typeface="Lucida Grande" charset="0"/>
              </a:rPr>
              <a:t>should be carried out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listed in the Pick and Assign table, where possible</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If </a:t>
            </a:r>
            <a:r>
              <a:rPr lang="en-US" sz="1200" dirty="0">
                <a:latin typeface="Lucida Grande" charset="0"/>
                <a:ea typeface="Lucida Grande" charset="0"/>
                <a:cs typeface="Lucida Grande" charset="0"/>
              </a:rPr>
              <a:t>you move on to assign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@2, after double-clicking you will see no peaks in the “HCN” spectral display;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originates from a Tryptophan side chain NH and hence does not display the triple-resonance peaks. Move on to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@3 to continue, and so on for a few more residue to get the hang of it</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You might re-arrange the modules to better suit your work-flow. </a:t>
            </a:r>
          </a:p>
          <a:p>
            <a:pPr>
              <a:lnSpc>
                <a:spcPct val="150000"/>
              </a:lnSpc>
            </a:pPr>
            <a:r>
              <a:rPr lang="en-US" sz="1200" dirty="0" smtClean="0">
                <a:latin typeface="Lucida Grande" charset="0"/>
                <a:ea typeface="Lucida Grande" charset="0"/>
                <a:cs typeface="Lucida Grande" charset="0"/>
              </a:rPr>
              <a:t>We suggest an arrangement as shown in figure the above.</a:t>
            </a: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Once all the 3D peak dimensions have been assigned to the appropriate </a:t>
            </a:r>
            <a:r>
              <a:rPr lang="en-US" sz="1200" dirty="0" err="1">
                <a:latin typeface="Lucida Grande" charset="0"/>
                <a:ea typeface="Lucida Grande" charset="0"/>
                <a:cs typeface="Lucida Grande" charset="0"/>
              </a:rPr>
              <a:t>NmrAtoms</a:t>
            </a:r>
            <a:r>
              <a:rPr lang="en-US" sz="1200" dirty="0">
                <a:latin typeface="Lucida Grande" charset="0"/>
                <a:ea typeface="Lucida Grande" charset="0"/>
                <a:cs typeface="Lucida Grande" charset="0"/>
              </a:rPr>
              <a:t>, the backbone assignment can be carried out, but obviously for this tutorial we provide you with a CcpNmr project in which this was already completed.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b="1" dirty="0">
              <a:latin typeface="Lucida Grande" charset="0"/>
              <a:ea typeface="Lucida Grande" charset="0"/>
              <a:cs typeface="Lucida Grande" charset="0"/>
            </a:endParaRPr>
          </a:p>
          <a:p>
            <a:endParaRPr lang="en-US" sz="1200" dirty="0" smtClean="0"/>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10" name="Rectangle 9"/>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1" y="966582"/>
            <a:ext cx="5893605" cy="3764722"/>
          </a:xfrm>
          <a:prstGeom prst="rect">
            <a:avLst/>
          </a:prstGeom>
        </p:spPr>
      </p:pic>
      <p:sp>
        <p:nvSpPr>
          <p:cNvPr id="12" name="Rectangle 11"/>
          <p:cNvSpPr/>
          <p:nvPr/>
        </p:nvSpPr>
        <p:spPr>
          <a:xfrm>
            <a:off x="-124791" y="5494963"/>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C</a:t>
            </a:r>
            <a:endParaRPr lang="en-US" sz="1801" dirty="0"/>
          </a:p>
        </p:txBody>
      </p:sp>
      <p:sp>
        <p:nvSpPr>
          <p:cNvPr id="13" name="Rectangle 1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858889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247" y="834910"/>
            <a:ext cx="6861600" cy="376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5" name="Rectangle 24"/>
          <p:cNvSpPr/>
          <p:nvPr/>
        </p:nvSpPr>
        <p:spPr>
          <a:xfrm>
            <a:off x="-17323" y="4700180"/>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26" name="Rectangle 25"/>
          <p:cNvSpPr/>
          <p:nvPr/>
        </p:nvSpPr>
        <p:spPr>
          <a:xfrm>
            <a:off x="715476" y="4746346"/>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Sec5Part2.ccpn</a:t>
            </a:r>
          </a:p>
          <a:p>
            <a:pPr marL="171450" indent="-171450">
              <a:lnSpc>
                <a:spcPct val="150000"/>
              </a:lnSpc>
              <a:buFont typeface="Arial" charset="0"/>
              <a:buChar char="•"/>
            </a:pPr>
            <a:r>
              <a:rPr lang="en-GB" sz="1200" dirty="0">
                <a:latin typeface="Lucida Grande" charset="0"/>
                <a:ea typeface="Lucida Grande" charset="0"/>
                <a:cs typeface="Lucida Grande" charset="0"/>
              </a:rPr>
              <a:t>Open the project </a:t>
            </a:r>
            <a:r>
              <a:rPr lang="en-GB" sz="1200" dirty="0" smtClean="0">
                <a:latin typeface="Lucida Grande" charset="0"/>
                <a:ea typeface="Lucida Grande" charset="0"/>
                <a:cs typeface="Lucida Grande" charset="0"/>
              </a:rPr>
              <a:t>Sec5Part2.ccpn, drag and drop on the drop area or sidebar. Quit with or without saving the current Sec5Part1.</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20" y="1241331"/>
            <a:ext cx="3570046" cy="2141563"/>
          </a:xfrm>
          <a:prstGeom prst="rect">
            <a:avLst/>
          </a:prstGeom>
        </p:spPr>
      </p:pic>
      <p:sp>
        <p:nvSpPr>
          <p:cNvPr id="28" name="Down Arrow 27"/>
          <p:cNvSpPr/>
          <p:nvPr/>
        </p:nvSpPr>
        <p:spPr>
          <a:xfrm rot="4990052" flipH="1">
            <a:off x="3295800" y="1636618"/>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Rectangle 3"/>
          <p:cNvSpPr/>
          <p:nvPr/>
        </p:nvSpPr>
        <p:spPr>
          <a:xfrm>
            <a:off x="139029" y="3618172"/>
            <a:ext cx="6612648" cy="830997"/>
          </a:xfrm>
          <a:prstGeom prst="rect">
            <a:avLst/>
          </a:prstGeom>
        </p:spPr>
        <p:txBody>
          <a:bodyPr wrap="square">
            <a:spAutoFit/>
          </a:bodyPr>
          <a:lstStyle/>
          <a:p>
            <a:r>
              <a:rPr lang="en-US" sz="1200" dirty="0">
                <a:latin typeface="Lucida Grande" charset="0"/>
                <a:ea typeface="Lucida Grande" charset="0"/>
                <a:cs typeface="Lucida Grande" charset="0"/>
              </a:rPr>
              <a:t>Sec5Part2.ccpn is a project wherein all the carbon atom type assignments for the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have been completed and thus can be used directly for the sequential backbone assignment. The project can be found </a:t>
            </a:r>
            <a:r>
              <a:rPr lang="en-US" sz="1200" dirty="0" smtClean="0">
                <a:latin typeface="Lucida Grande" charset="0"/>
                <a:ea typeface="Lucida Grande" charset="0"/>
                <a:cs typeface="Lucida Grande" charset="0"/>
              </a:rPr>
              <a:t>in: AnalysisV3/data/</a:t>
            </a:r>
            <a:r>
              <a:rPr lang="en-US" sz="1200" dirty="0" err="1" smtClean="0">
                <a:latin typeface="Lucida Grande" charset="0"/>
                <a:ea typeface="Lucida Grande" charset="0"/>
                <a:cs typeface="Lucida Grande" charset="0"/>
              </a:rPr>
              <a:t>testProjects</a:t>
            </a:r>
            <a:r>
              <a:rPr lang="en-US" sz="1200" dirty="0" smtClean="0">
                <a:latin typeface="Lucida Grande" charset="0"/>
                <a:ea typeface="Lucida Grande" charset="0"/>
                <a:cs typeface="Lucida Grande" charset="0"/>
              </a:rPr>
              <a:t>/CcpnSec5BBTutorial </a:t>
            </a:r>
            <a:endParaRPr lang="en-US" sz="1200" dirty="0">
              <a:latin typeface="Lucida Grande" charset="0"/>
              <a:ea typeface="Lucida Grande" charset="0"/>
              <a:cs typeface="Lucida Grande" charset="0"/>
            </a:endParaRPr>
          </a:p>
        </p:txBody>
      </p:sp>
      <p:sp>
        <p:nvSpPr>
          <p:cNvPr id="29" name="Rectangle 28"/>
          <p:cNvSpPr/>
          <p:nvPr/>
        </p:nvSpPr>
        <p:spPr>
          <a:xfrm>
            <a:off x="15378" y="10337983"/>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B</a:t>
            </a:r>
            <a:endParaRPr lang="en-US" sz="1801" dirty="0"/>
          </a:p>
        </p:txBody>
      </p:sp>
      <p:sp>
        <p:nvSpPr>
          <p:cNvPr id="31" name="Rectangle 30"/>
          <p:cNvSpPr/>
          <p:nvPr/>
        </p:nvSpPr>
        <p:spPr>
          <a:xfrm>
            <a:off x="748177" y="10386682"/>
            <a:ext cx="6003500" cy="2308324"/>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and set the backbone </a:t>
            </a:r>
            <a:r>
              <a:rPr lang="en-GB" sz="1200" b="1" dirty="0">
                <a:latin typeface="Lucida Grande" charset="0"/>
                <a:ea typeface="Lucida Grande" charset="0"/>
                <a:cs typeface="Lucida Grande" charset="0"/>
              </a:rPr>
              <a:t>assignment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a:t>
            </a:r>
            <a:r>
              <a:rPr lang="en-GB" sz="1200" dirty="0">
                <a:latin typeface="Lucida Grande" charset="0"/>
                <a:ea typeface="Lucida Grande" charset="0"/>
                <a:cs typeface="Lucida Grande" charset="0"/>
              </a:rPr>
              <a:t>Menu ⟶  Assign⟶   </a:t>
            </a:r>
            <a:r>
              <a:rPr lang="en-GB" sz="1200" dirty="0" smtClean="0">
                <a:latin typeface="Lucida Grande" charset="0"/>
                <a:ea typeface="Lucida Grande" charset="0"/>
                <a:cs typeface="Lucida Grande" charset="0"/>
              </a:rPr>
              <a:t>Backbone Assignment or </a:t>
            </a:r>
            <a:r>
              <a:rPr lang="en-GB" sz="1200" dirty="0">
                <a:latin typeface="Lucida Grande" charset="0"/>
                <a:ea typeface="Lucida Grande" charset="0"/>
                <a:cs typeface="Lucida Grande" charset="0"/>
              </a:rPr>
              <a:t>shortcut </a:t>
            </a:r>
            <a:r>
              <a:rPr lang="en-GB" sz="1200" dirty="0" smtClean="0">
                <a:latin typeface="Lucida Grande" charset="0"/>
                <a:ea typeface="Lucida Grande" charset="0"/>
                <a:cs typeface="Lucida Grande" charset="0"/>
              </a:rPr>
              <a:t>‘BB’</a:t>
            </a:r>
          </a:p>
          <a:p>
            <a:pPr marL="171450" indent="-171450">
              <a:lnSpc>
                <a:spcPct val="150000"/>
              </a:lnSpc>
              <a:buFont typeface="Arial" charset="0"/>
              <a:buChar char="•"/>
            </a:pPr>
            <a:r>
              <a:rPr lang="en-GB" sz="1200" dirty="0">
                <a:latin typeface="Lucida Grande" charset="0"/>
                <a:ea typeface="Lucida Grande" charset="0"/>
                <a:cs typeface="Lucida Grande" charset="0"/>
              </a:rPr>
              <a:t>Select 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p>
          <a:p>
            <a:pPr marL="171450" indent="-171450">
              <a:lnSpc>
                <a:spcPct val="150000"/>
              </a:lnSpc>
              <a:buFont typeface="Arial" charset="0"/>
              <a:buChar char="•"/>
            </a:pPr>
            <a:r>
              <a:rPr lang="en-GB" sz="1200" dirty="0" smtClean="0">
                <a:latin typeface="Lucida Grande" charset="0"/>
                <a:ea typeface="Lucida Grande" charset="0"/>
                <a:cs typeface="Lucida Grande" charset="0"/>
              </a:rPr>
              <a:t>Open the settings (gear icon) and select:</a:t>
            </a:r>
          </a:p>
          <a:p>
            <a:pPr marL="628650" lvl="1" indent="-171450">
              <a:lnSpc>
                <a:spcPct val="150000"/>
              </a:lnSpc>
              <a:buFont typeface="Arial" charset="0"/>
              <a:buChar char="•"/>
            </a:pP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628650" lvl="1" indent="-171450">
              <a:lnSpc>
                <a:spcPct val="150000"/>
              </a:lnSpc>
              <a:buFont typeface="Arial" charset="0"/>
              <a:buChar char="•"/>
            </a:pPr>
            <a:r>
              <a:rPr lang="en-GB" sz="1200" dirty="0" smtClean="0">
                <a:latin typeface="Lucida Grande" charset="0"/>
                <a:ea typeface="Lucida Grande" charset="0"/>
                <a:cs typeface="Lucida Grande" charset="0"/>
              </a:rPr>
              <a:t>Leave the rest as default and close the settings</a:t>
            </a:r>
          </a:p>
          <a:p>
            <a:pPr>
              <a:lnSpc>
                <a:spcPct val="150000"/>
              </a:lnSpc>
            </a:pP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3943" y="6210436"/>
            <a:ext cx="6854057"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238022" y="6838816"/>
            <a:ext cx="3236686" cy="830997"/>
          </a:xfrm>
          <a:prstGeom prst="rect">
            <a:avLst/>
          </a:prstGeom>
          <a:noFill/>
        </p:spPr>
        <p:txBody>
          <a:bodyPr wrap="square" rtlCol="0">
            <a:spAutoFit/>
          </a:bodyPr>
          <a:lstStyle/>
          <a:p>
            <a:r>
              <a:rPr lang="en-US" sz="2400" b="1" dirty="0" smtClean="0"/>
              <a:t>or Shortcut  ‘ BB ’</a:t>
            </a:r>
            <a:endParaRPr lang="en-US" sz="2400" b="1" dirty="0"/>
          </a:p>
          <a:p>
            <a:endParaRPr lang="en-GB" sz="24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94" y="7873734"/>
            <a:ext cx="5493097" cy="2106594"/>
          </a:xfrm>
          <a:prstGeom prst="rect">
            <a:avLst/>
          </a:prstGeom>
        </p:spPr>
      </p:pic>
      <p:sp>
        <p:nvSpPr>
          <p:cNvPr id="36" name="Rectangle 35"/>
          <p:cNvSpPr/>
          <p:nvPr/>
        </p:nvSpPr>
        <p:spPr>
          <a:xfrm>
            <a:off x="2955339" y="8018827"/>
            <a:ext cx="1329069" cy="19874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ectangle 36"/>
          <p:cNvSpPr/>
          <p:nvPr/>
        </p:nvSpPr>
        <p:spPr>
          <a:xfrm>
            <a:off x="428147" y="7874268"/>
            <a:ext cx="177397" cy="19029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Down Arrow 37"/>
          <p:cNvSpPr/>
          <p:nvPr/>
        </p:nvSpPr>
        <p:spPr>
          <a:xfrm rot="4990052" flipH="1">
            <a:off x="2612366" y="9344146"/>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16" y="6406492"/>
            <a:ext cx="2356933" cy="864648"/>
          </a:xfrm>
          <a:prstGeom prst="rect">
            <a:avLst/>
          </a:prstGeom>
        </p:spPr>
      </p:pic>
      <p:sp>
        <p:nvSpPr>
          <p:cNvPr id="39" name="Down Arrow 38"/>
          <p:cNvSpPr/>
          <p:nvPr/>
        </p:nvSpPr>
        <p:spPr>
          <a:xfrm rot="4990052" flipH="1">
            <a:off x="2828369" y="6937574"/>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1" name="Slide Number Placeholder 10"/>
          <p:cNvSpPr>
            <a:spLocks noGrp="1"/>
          </p:cNvSpPr>
          <p:nvPr>
            <p:ph type="sldNum" sz="quarter" idx="12"/>
          </p:nvPr>
        </p:nvSpPr>
        <p:spPr/>
        <p:txBody>
          <a:bodyPr/>
          <a:lstStyle/>
          <a:p>
            <a:fld id="{EAB789F6-3BD3-1645-B8E5-7AE28DC0F5BB}" type="slidenum">
              <a:rPr lang="en-US" smtClean="0"/>
              <a:t>13</a:t>
            </a:fld>
            <a:endParaRPr lang="en-US" dirty="0"/>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496852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017226"/>
            <a:ext cx="6003500" cy="1661993"/>
          </a:xfrm>
          <a:prstGeom prst="rect">
            <a:avLst/>
          </a:prstGeom>
        </p:spPr>
        <p:txBody>
          <a:bodyPr wrap="square">
            <a:spAutoFit/>
          </a:bodyPr>
          <a:lstStyle/>
          <a:p>
            <a:r>
              <a:rPr lang="en-GB" sz="1200" b="1" dirty="0" smtClean="0">
                <a:latin typeface="Lucida Grande" charset="0"/>
                <a:ea typeface="Lucida Grande" charset="0"/>
                <a:cs typeface="Lucida Grande" charset="0"/>
              </a:rPr>
              <a:t>Open and set the </a:t>
            </a:r>
            <a:r>
              <a:rPr lang="en-GB" sz="1200" b="1" dirty="0">
                <a:latin typeface="Lucida Grande" charset="0"/>
                <a:ea typeface="Lucida Grande" charset="0"/>
                <a:cs typeface="Lucida Grande" charset="0"/>
              </a:rPr>
              <a:t>Sequence </a:t>
            </a:r>
            <a:r>
              <a:rPr lang="en-GB" sz="1200" b="1" dirty="0" smtClean="0">
                <a:latin typeface="Lucida Grande" charset="0"/>
                <a:ea typeface="Lucida Grande" charset="0"/>
                <a:cs typeface="Lucida Grande" charset="0"/>
              </a:rPr>
              <a:t>Graph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Menu ⟶  View ⟶   Sequence Graph or shortcut ‘SG’</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r>
              <a:rPr lang="en-GB" sz="1200" dirty="0" smtClean="0">
                <a:latin typeface="Lucida Grande" charset="0"/>
                <a:ea typeface="Lucida Grande" charset="0"/>
                <a:cs typeface="Lucida Grande" charset="0"/>
              </a:rPr>
              <a:t>:@-</a:t>
            </a:r>
          </a:p>
          <a:p>
            <a:pPr marL="171450" indent="-171450">
              <a:lnSpc>
                <a:spcPct val="150000"/>
              </a:lnSpc>
              <a:buFont typeface="Arial" charset="0"/>
              <a:buChar char="•"/>
            </a:pPr>
            <a:r>
              <a:rPr lang="en-GB" sz="1200" dirty="0" smtClean="0">
                <a:latin typeface="Lucida Grande" charset="0"/>
                <a:ea typeface="Lucida Grande" charset="0"/>
                <a:cs typeface="Lucida Grande" charset="0"/>
              </a:rPr>
              <a:t>uncheck: Show all </a:t>
            </a:r>
            <a:r>
              <a:rPr lang="en-GB" sz="1200" dirty="0" err="1" smtClean="0">
                <a:latin typeface="Lucida Grande" charset="0"/>
                <a:ea typeface="Lucida Grande" charset="0"/>
                <a:cs typeface="Lucida Grande" charset="0"/>
              </a:rPr>
              <a:t>NmrResidues</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Rearrange the modules to a </a:t>
            </a:r>
            <a:r>
              <a:rPr lang="en-GB" sz="1200" dirty="0" smtClean="0">
                <a:latin typeface="Lucida Grande" charset="0"/>
                <a:ea typeface="Lucida Grande" charset="0"/>
                <a:cs typeface="Lucida Grande" charset="0"/>
              </a:rPr>
              <a:t>layout like the Figure below.</a:t>
            </a: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1248" y="827435"/>
            <a:ext cx="6861600"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973503" y="1591232"/>
            <a:ext cx="3236686" cy="830997"/>
          </a:xfrm>
          <a:prstGeom prst="rect">
            <a:avLst/>
          </a:prstGeom>
          <a:noFill/>
        </p:spPr>
        <p:txBody>
          <a:bodyPr wrap="square" rtlCol="0">
            <a:spAutoFit/>
          </a:bodyPr>
          <a:lstStyle/>
          <a:p>
            <a:r>
              <a:rPr lang="en-US" sz="2400" b="1" dirty="0" smtClean="0"/>
              <a:t>or Shortcut  </a:t>
            </a:r>
            <a:r>
              <a:rPr lang="en-US" sz="2400" b="1" smtClean="0"/>
              <a:t>‘ SG </a:t>
            </a:r>
            <a:r>
              <a:rPr lang="en-US" sz="2400" b="1" dirty="0" smtClean="0"/>
              <a:t>’</a:t>
            </a:r>
            <a:endParaRPr lang="en-US" sz="2400" b="1" dirty="0"/>
          </a:p>
          <a:p>
            <a:endParaRPr lang="en-GB" sz="2400" b="1" dirty="0"/>
          </a:p>
        </p:txBody>
      </p:sp>
      <p:sp>
        <p:nvSpPr>
          <p:cNvPr id="39" name="Down Arrow 38"/>
          <p:cNvSpPr/>
          <p:nvPr/>
        </p:nvSpPr>
        <p:spPr>
          <a:xfrm rot="5400000" flipH="1">
            <a:off x="3830993" y="2245190"/>
            <a:ext cx="325503" cy="67601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6" y="992639"/>
            <a:ext cx="2854356" cy="17119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0" y="6799616"/>
            <a:ext cx="6485056" cy="40561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82" y="3077076"/>
            <a:ext cx="6009852" cy="1601467"/>
          </a:xfrm>
          <a:prstGeom prst="rect">
            <a:avLst/>
          </a:prstGeom>
        </p:spPr>
      </p:pic>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256510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D</a:t>
            </a:r>
            <a:endParaRPr lang="en-US" sz="1801" dirty="0"/>
          </a:p>
        </p:txBody>
      </p:sp>
      <p:sp>
        <p:nvSpPr>
          <p:cNvPr id="31" name="Rectangle 30"/>
          <p:cNvSpPr/>
          <p:nvPr/>
        </p:nvSpPr>
        <p:spPr>
          <a:xfrm>
            <a:off x="748177" y="5665817"/>
            <a:ext cx="6003500" cy="4339650"/>
          </a:xfrm>
          <a:prstGeom prst="rect">
            <a:avLst/>
          </a:prstGeom>
        </p:spPr>
        <p:txBody>
          <a:bodyPr wrap="square">
            <a:spAutoFit/>
          </a:bodyPr>
          <a:lstStyle/>
          <a:p>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i-1 direction </a:t>
            </a:r>
          </a:p>
          <a:p>
            <a:endParaRPr lang="en-GB" sz="1200" b="1"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Right click on the </a:t>
            </a:r>
            <a:r>
              <a:rPr lang="en-GB" sz="1200" dirty="0">
                <a:latin typeface="Lucida Grande" charset="0"/>
                <a:ea typeface="Lucida Grande" charset="0"/>
                <a:cs typeface="Lucida Grande" charset="0"/>
              </a:rPr>
              <a:t>Backbone Assignment module </a:t>
            </a:r>
            <a:r>
              <a:rPr lang="en-GB" sz="1200" dirty="0" smtClean="0">
                <a:latin typeface="Lucida Grande" charset="0"/>
                <a:ea typeface="Lucida Grande" charset="0"/>
                <a:cs typeface="Lucida Grande" charset="0"/>
              </a:rPr>
              <a:t>table header and click on search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search for the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100-1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the row</a:t>
            </a:r>
            <a:r>
              <a:rPr lang="en-GB" sz="1200" dirty="0">
                <a:latin typeface="Lucida Grande" charset="0"/>
                <a:ea typeface="Lucida Grande" charset="0"/>
                <a:cs typeface="Lucida Grande" charset="0"/>
              </a:rPr>
              <a:t>. You will see a series of changes in the GUI. The </a:t>
            </a:r>
            <a:r>
              <a:rPr lang="en-GB" sz="1200" dirty="0" err="1">
                <a:latin typeface="Lucida Grande" charset="0"/>
                <a:ea typeface="Lucida Grande" charset="0"/>
                <a:cs typeface="Lucida Grande" charset="0"/>
              </a:rPr>
              <a:t>HnCANh</a:t>
            </a:r>
            <a:r>
              <a:rPr lang="en-GB" sz="1200" dirty="0">
                <a:latin typeface="Lucida Grande" charset="0"/>
                <a:ea typeface="Lucida Grande" charset="0"/>
                <a:cs typeface="Lucida Grande" charset="0"/>
              </a:rPr>
              <a:t> module will navigate to the appropriate plane containing the assignment for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@100; the relevant frequencies of @100 are marked in the </a:t>
            </a:r>
            <a:r>
              <a:rPr lang="en-GB" sz="1200" dirty="0" smtClean="0">
                <a:latin typeface="Lucida Grande" charset="0"/>
                <a:ea typeface="Lucida Grande" charset="0"/>
                <a:cs typeface="Lucida Grande" charset="0"/>
              </a:rPr>
              <a:t>spectra.</a:t>
            </a:r>
          </a:p>
          <a:p>
            <a:pPr marL="171450" indent="-171450">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Sequence Graph will have a schematic residue drawn, labelled with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name (@100) and predictions of the </a:t>
            </a:r>
            <a:r>
              <a:rPr lang="en-GB" sz="1200" dirty="0" smtClean="0">
                <a:latin typeface="Lucida Grande" charset="0"/>
                <a:ea typeface="Lucida Grande" charset="0"/>
                <a:cs typeface="Lucida Grande" charset="0"/>
              </a:rPr>
              <a:t>possible residue type(s) </a:t>
            </a:r>
            <a:r>
              <a:rPr lang="en-GB" sz="1200" dirty="0">
                <a:latin typeface="Lucida Grande" charset="0"/>
                <a:ea typeface="Lucida Grande" charset="0"/>
                <a:cs typeface="Lucida Grande" charset="0"/>
              </a:rPr>
              <a:t>below it. The match module (HnCANh_1) will display three strips in order (left to right) that the AnalysisAssign algorithm thinks best match the i-1 chemical shifts of @</a:t>
            </a:r>
            <a:r>
              <a:rPr lang="en-GB" sz="1200" dirty="0" smtClean="0">
                <a:latin typeface="Lucida Grande" charset="0"/>
                <a:ea typeface="Lucida Grande" charset="0"/>
                <a:cs typeface="Lucida Grande" charset="0"/>
              </a:rPr>
              <a:t>100. (C-terminal of the residue  @100)</a:t>
            </a:r>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4" name="Rectangle 33"/>
          <p:cNvSpPr/>
          <p:nvPr/>
        </p:nvSpPr>
        <p:spPr>
          <a:xfrm>
            <a:off x="-1247" y="82743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2" y="1011818"/>
            <a:ext cx="6293112" cy="1447676"/>
          </a:xfrm>
          <a:prstGeom prst="rect">
            <a:avLst/>
          </a:prstGeom>
        </p:spPr>
      </p:pic>
      <p:sp>
        <p:nvSpPr>
          <p:cNvPr id="19" name="Down Arrow 18"/>
          <p:cNvSpPr/>
          <p:nvPr/>
        </p:nvSpPr>
        <p:spPr>
          <a:xfrm rot="4330314" flipH="1">
            <a:off x="3753325" y="1108351"/>
            <a:ext cx="215578" cy="485992"/>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TextBox 19"/>
          <p:cNvSpPr txBox="1"/>
          <p:nvPr/>
        </p:nvSpPr>
        <p:spPr>
          <a:xfrm>
            <a:off x="4044611" y="1062448"/>
            <a:ext cx="2256809" cy="369460"/>
          </a:xfrm>
          <a:prstGeom prst="rect">
            <a:avLst/>
          </a:prstGeom>
          <a:solidFill>
            <a:schemeClr val="bg1"/>
          </a:solidFill>
          <a:ln>
            <a:solidFill>
              <a:srgbClr val="03B9FF"/>
            </a:solidFill>
          </a:ln>
        </p:spPr>
        <p:txBody>
          <a:bodyPr wrap="square" rtlCol="0">
            <a:spAutoFit/>
          </a:bodyPr>
          <a:lstStyle/>
          <a:p>
            <a:r>
              <a:rPr lang="en-US" sz="1801" dirty="0" smtClean="0"/>
              <a:t>Right click on header</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 y="2590212"/>
            <a:ext cx="6345870" cy="2443329"/>
          </a:xfrm>
          <a:prstGeom prst="rect">
            <a:avLst/>
          </a:prstGeom>
        </p:spPr>
      </p:pic>
      <p:sp>
        <p:nvSpPr>
          <p:cNvPr id="22" name="Down Arrow 21"/>
          <p:cNvSpPr/>
          <p:nvPr/>
        </p:nvSpPr>
        <p:spPr>
          <a:xfrm rot="6380191">
            <a:off x="2290419" y="4832952"/>
            <a:ext cx="189441" cy="49028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TextBox 22"/>
          <p:cNvSpPr txBox="1"/>
          <p:nvPr/>
        </p:nvSpPr>
        <p:spPr>
          <a:xfrm>
            <a:off x="2624683" y="4963416"/>
            <a:ext cx="2305536" cy="369460"/>
          </a:xfrm>
          <a:prstGeom prst="rect">
            <a:avLst/>
          </a:prstGeom>
          <a:solidFill>
            <a:schemeClr val="bg1"/>
          </a:solidFill>
          <a:ln>
            <a:solidFill>
              <a:srgbClr val="03B9FF"/>
            </a:solidFill>
          </a:ln>
        </p:spPr>
        <p:txBody>
          <a:bodyPr wrap="square" rtlCol="0">
            <a:spAutoFit/>
          </a:bodyPr>
          <a:lstStyle/>
          <a:p>
            <a:r>
              <a:rPr lang="en-US" sz="1801" dirty="0" smtClean="0"/>
              <a:t>Double click @100-1</a:t>
            </a:r>
            <a:endParaRPr lang="en-US" sz="180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7029" y="9795433"/>
            <a:ext cx="1018477" cy="857391"/>
          </a:xfrm>
          <a:prstGeom prst="rect">
            <a:avLst/>
          </a:prstGeom>
        </p:spPr>
      </p:pic>
      <p:sp>
        <p:nvSpPr>
          <p:cNvPr id="25" name="Rectangle 24"/>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8" name="Slide Number Placeholder 7"/>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2067808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E</a:t>
            </a:r>
            <a:endParaRPr lang="en-US" sz="1801" dirty="0"/>
          </a:p>
        </p:txBody>
      </p:sp>
      <p:sp>
        <p:nvSpPr>
          <p:cNvPr id="31" name="Rectangle 30"/>
          <p:cNvSpPr/>
          <p:nvPr/>
        </p:nvSpPr>
        <p:spPr>
          <a:xfrm>
            <a:off x="702967" y="5665817"/>
            <a:ext cx="6003500" cy="2400657"/>
          </a:xfrm>
          <a:prstGeom prst="rect">
            <a:avLst/>
          </a:prstGeom>
        </p:spPr>
        <p:txBody>
          <a:bodyPr wrap="square">
            <a:spAutoFit/>
          </a:bodyPr>
          <a:lstStyle/>
          <a:p>
            <a:r>
              <a:rPr lang="en-GB" sz="1200" b="1" dirty="0" smtClean="0">
                <a:latin typeface="Lucida Grande" charset="0"/>
                <a:ea typeface="Lucida Grande" charset="0"/>
                <a:cs typeface="Lucida Grande" charset="0"/>
              </a:rPr>
              <a:t>Connecting </a:t>
            </a:r>
            <a:r>
              <a:rPr lang="en-GB" sz="1200" b="1" dirty="0" err="1" smtClean="0">
                <a:latin typeface="Lucida Grande" charset="0"/>
                <a:ea typeface="Lucida Grande" charset="0"/>
                <a:cs typeface="Lucida Grande" charset="0"/>
              </a:rPr>
              <a:t>nmrResidues</a:t>
            </a:r>
            <a:endParaRPr lang="en-GB" sz="1200" b="1" dirty="0" smtClean="0">
              <a:latin typeface="Lucida Grande" charset="0"/>
              <a:ea typeface="Lucida Grande" charset="0"/>
              <a:cs typeface="Lucida Grande" charset="0"/>
            </a:endParaRPr>
          </a:p>
          <a:p>
            <a:r>
              <a:rPr lang="en-GB" sz="1200" b="1" dirty="0" smtClean="0">
                <a:latin typeface="Lucida Grande" charset="0"/>
                <a:ea typeface="Lucida Grande" charset="0"/>
                <a:cs typeface="Lucida Grande" charset="0"/>
              </a:rPr>
              <a:t> </a:t>
            </a:r>
            <a:endParaRPr lang="en-GB" sz="1200" b="1"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Upon </a:t>
            </a:r>
            <a:r>
              <a:rPr lang="en-GB" sz="1200" dirty="0">
                <a:latin typeface="Lucida Grande" charset="0"/>
                <a:ea typeface="Lucida Grande" charset="0"/>
                <a:cs typeface="Lucida Grande" charset="0"/>
              </a:rPr>
              <a:t>examination, the first strip in module HnCANh_1 shows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@55</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the H, CA and CB marks align with the peaks of this residue, we can therefore see that is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best match for @100-1.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strip label NR:@-55 on the spectrum </a:t>
            </a: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drop the label to the &lt;&lt;&lt; icon on the Spectrum display </a:t>
            </a:r>
            <a:r>
              <a:rPr lang="en-GB" sz="1200" dirty="0" err="1" smtClean="0">
                <a:latin typeface="Lucida Grande" charset="0"/>
                <a:ea typeface="Lucida Grande" charset="0"/>
                <a:cs typeface="Lucida Grande" charset="0"/>
              </a:rPr>
              <a:t>HnCANh</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Check Show </a:t>
            </a:r>
            <a:r>
              <a:rPr lang="en-GB" sz="1200" dirty="0">
                <a:latin typeface="Lucida Grande" charset="0"/>
                <a:ea typeface="Lucida Grande" charset="0"/>
                <a:cs typeface="Lucida Grande" charset="0"/>
              </a:rPr>
              <a:t>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on the Sequence Graph module to see the new connection</a:t>
            </a:r>
            <a:endParaRPr lang="en-GB" sz="1200" dirty="0">
              <a:latin typeface="Lucida Grande" charset="0"/>
              <a:ea typeface="Lucida Grande" charset="0"/>
              <a:cs typeface="Lucida Grande" charset="0"/>
            </a:endParaRPr>
          </a:p>
        </p:txBody>
      </p:sp>
      <p:sp>
        <p:nvSpPr>
          <p:cNvPr id="34" name="Rectangle 33"/>
          <p:cNvSpPr/>
          <p:nvPr/>
        </p:nvSpPr>
        <p:spPr>
          <a:xfrm>
            <a:off x="-5890"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231"/>
          <a:stretch/>
        </p:blipFill>
        <p:spPr>
          <a:xfrm>
            <a:off x="1735931" y="7964799"/>
            <a:ext cx="2901193" cy="1224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46" y="989218"/>
            <a:ext cx="6304907" cy="80997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35" y="2791976"/>
            <a:ext cx="6304907" cy="809974"/>
          </a:xfrm>
          <a:prstGeom prst="rect">
            <a:avLst/>
          </a:prstGeom>
        </p:spPr>
      </p:pic>
      <p:sp>
        <p:nvSpPr>
          <p:cNvPr id="24" name="Rectangle 23"/>
          <p:cNvSpPr/>
          <p:nvPr/>
        </p:nvSpPr>
        <p:spPr>
          <a:xfrm>
            <a:off x="4040307" y="1500849"/>
            <a:ext cx="978260"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 name="Rectangle 25"/>
          <p:cNvSpPr/>
          <p:nvPr/>
        </p:nvSpPr>
        <p:spPr>
          <a:xfrm>
            <a:off x="154400" y="3306656"/>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26955" y="3570944"/>
            <a:ext cx="1023219" cy="646587"/>
          </a:xfrm>
          <a:prstGeom prst="rect">
            <a:avLst/>
          </a:prstGeom>
          <a:solidFill>
            <a:schemeClr val="bg1"/>
          </a:solidFill>
          <a:ln>
            <a:solidFill>
              <a:srgbClr val="03B9FF"/>
            </a:solidFill>
          </a:ln>
        </p:spPr>
        <p:txBody>
          <a:bodyPr wrap="square" rtlCol="0">
            <a:spAutoFit/>
          </a:bodyPr>
          <a:lstStyle/>
          <a:p>
            <a:pPr algn="ctr"/>
            <a:r>
              <a:rPr lang="en-US" sz="1801" dirty="0" smtClean="0"/>
              <a:t>Drop on &lt;&lt;&lt;</a:t>
            </a:r>
            <a:endParaRPr lang="en-GB" dirty="0"/>
          </a:p>
        </p:txBody>
      </p:sp>
      <p:sp>
        <p:nvSpPr>
          <p:cNvPr id="35" name="TextBox 34"/>
          <p:cNvSpPr txBox="1"/>
          <p:nvPr/>
        </p:nvSpPr>
        <p:spPr>
          <a:xfrm>
            <a:off x="3890162" y="1984006"/>
            <a:ext cx="2256809" cy="646459"/>
          </a:xfrm>
          <a:prstGeom prst="rect">
            <a:avLst/>
          </a:prstGeom>
          <a:noFill/>
        </p:spPr>
        <p:txBody>
          <a:bodyPr wrap="square" rtlCol="0">
            <a:spAutoFit/>
          </a:bodyPr>
          <a:lstStyle/>
          <a:p>
            <a:r>
              <a:rPr lang="en-US" sz="1801" dirty="0" smtClean="0"/>
              <a:t>Select and drag @55</a:t>
            </a:r>
            <a:endParaRPr lang="en-US" sz="1801" dirty="0"/>
          </a:p>
          <a:p>
            <a:endParaRPr lang="en-GB" dirty="0"/>
          </a:p>
        </p:txBody>
      </p:sp>
      <p:sp>
        <p:nvSpPr>
          <p:cNvPr id="11" name="Rectangle 10"/>
          <p:cNvSpPr/>
          <p:nvPr/>
        </p:nvSpPr>
        <p:spPr>
          <a:xfrm>
            <a:off x="715476" y="9459295"/>
            <a:ext cx="5923596" cy="2123658"/>
          </a:xfrm>
          <a:prstGeom prst="rect">
            <a:avLst/>
          </a:prstGeom>
        </p:spPr>
        <p:txBody>
          <a:bodyPr wrap="square">
            <a:spAutoFit/>
          </a:bodyPr>
          <a:lstStyle/>
          <a:p>
            <a:r>
              <a:rPr lang="en-US" sz="1200" dirty="0">
                <a:latin typeface="LucidaGrande" charset="0"/>
              </a:rPr>
              <a:t>At this </a:t>
            </a:r>
            <a:r>
              <a:rPr lang="en-US" sz="1200" dirty="0" smtClean="0">
                <a:latin typeface="LucidaGrande" charset="0"/>
              </a:rPr>
              <a:t>point @100 an @55 </a:t>
            </a:r>
            <a:r>
              <a:rPr lang="en-US" sz="1200" dirty="0">
                <a:latin typeface="LucidaGrande" charset="0"/>
              </a:rPr>
              <a:t>have been put into a so-called connected </a:t>
            </a:r>
            <a:r>
              <a:rPr lang="en-US" sz="1200" dirty="0" smtClean="0">
                <a:latin typeface="LucidaGrande" charset="0"/>
              </a:rPr>
              <a:t>stretch (cf. section 3) and they are in a </a:t>
            </a:r>
            <a:r>
              <a:rPr lang="en-US" sz="1200" dirty="0">
                <a:latin typeface="LucidaGrande" charset="0"/>
              </a:rPr>
              <a:t>new </a:t>
            </a:r>
            <a:r>
              <a:rPr lang="en-US" sz="1200" dirty="0" err="1">
                <a:latin typeface="LucidaGrande" charset="0"/>
              </a:rPr>
              <a:t>nmrChain</a:t>
            </a:r>
            <a:r>
              <a:rPr lang="en-US" sz="1200" dirty="0">
                <a:latin typeface="LucidaGrande" charset="0"/>
              </a:rPr>
              <a:t> </a:t>
            </a:r>
            <a:r>
              <a:rPr lang="en-US" sz="1200" dirty="0" smtClean="0">
                <a:latin typeface="LucidaGrande" charset="0"/>
              </a:rPr>
              <a:t>called </a:t>
            </a:r>
            <a:r>
              <a:rPr lang="en-US" sz="1200" dirty="0">
                <a:latin typeface="LucidaGrande" charset="0"/>
              </a:rPr>
              <a:t>#</a:t>
            </a:r>
            <a:r>
              <a:rPr lang="en-US" sz="1200" dirty="0" smtClean="0">
                <a:latin typeface="LucidaGrande" charset="0"/>
              </a:rPr>
              <a:t>4, which </a:t>
            </a:r>
            <a:r>
              <a:rPr lang="en-US" sz="1200" dirty="0">
                <a:latin typeface="LucidaGrande" charset="0"/>
              </a:rPr>
              <a:t>means that their names have changed to #4.@100. and #4.@55. </a:t>
            </a:r>
            <a:r>
              <a:rPr lang="en-US" sz="1200" dirty="0" smtClean="0">
                <a:latin typeface="LucidaGrande" charset="0"/>
              </a:rPr>
              <a:t>The </a:t>
            </a:r>
            <a:r>
              <a:rPr lang="en-US" sz="1200" dirty="0" err="1" smtClean="0">
                <a:latin typeface="LucidaGrande" charset="0"/>
              </a:rPr>
              <a:t>nmrChain</a:t>
            </a:r>
            <a:r>
              <a:rPr lang="en-US" sz="1200" dirty="0" smtClean="0">
                <a:latin typeface="LucidaGrande" charset="0"/>
              </a:rPr>
              <a:t> pulldown in the module is automatically set to #4.</a:t>
            </a:r>
          </a:p>
          <a:p>
            <a:r>
              <a:rPr lang="en-US" sz="1200" dirty="0">
                <a:latin typeface="LucidaGrande" charset="0"/>
              </a:rPr>
              <a:t>When strips are dragged and dropped through this procedure, AnalysisAssign will subsequently look for i-1 matches for @55. The algorithm thinks that @72 is a good match for @55-1 and on inspection it is a match, so </a:t>
            </a:r>
            <a:r>
              <a:rPr lang="en-US" sz="1200" dirty="0" smtClean="0">
                <a:latin typeface="LucidaGrande" charset="0"/>
              </a:rPr>
              <a:t>selecting and dragging @72 </a:t>
            </a:r>
            <a:r>
              <a:rPr lang="en-US" sz="1200" dirty="0">
                <a:latin typeface="LucidaGrande" charset="0"/>
              </a:rPr>
              <a:t>onto </a:t>
            </a:r>
            <a:r>
              <a:rPr lang="en-US" sz="1200" dirty="0" smtClean="0">
                <a:latin typeface="LucidaGrande" charset="0"/>
              </a:rPr>
              <a:t>the &lt;&lt;&lt; of </a:t>
            </a:r>
            <a:r>
              <a:rPr lang="en-US" sz="1200" dirty="0" err="1" smtClean="0">
                <a:latin typeface="LucidaGrande" charset="0"/>
              </a:rPr>
              <a:t>HnCANh</a:t>
            </a:r>
            <a:r>
              <a:rPr lang="en-US" sz="1200" dirty="0" smtClean="0">
                <a:latin typeface="LucidaGrande" charset="0"/>
              </a:rPr>
              <a:t> </a:t>
            </a:r>
            <a:r>
              <a:rPr lang="en-US" sz="1200" dirty="0">
                <a:latin typeface="LucidaGrande" charset="0"/>
              </a:rPr>
              <a:t>will </a:t>
            </a:r>
            <a:r>
              <a:rPr lang="en-US" sz="1200" dirty="0" smtClean="0">
                <a:latin typeface="LucidaGrande" charset="0"/>
              </a:rPr>
              <a:t>carry the </a:t>
            </a:r>
            <a:r>
              <a:rPr lang="en-US" sz="1200" dirty="0">
                <a:latin typeface="LucidaGrande" charset="0"/>
              </a:rPr>
              <a:t>assignment </a:t>
            </a:r>
            <a:r>
              <a:rPr lang="en-US" sz="1200" dirty="0" smtClean="0">
                <a:latin typeface="LucidaGrande" charset="0"/>
              </a:rPr>
              <a:t>on.</a:t>
            </a:r>
            <a:endParaRPr lang="en-US" sz="1200" dirty="0">
              <a:latin typeface="LucidaGrande" charset="0"/>
            </a:endParaRPr>
          </a:p>
          <a:p>
            <a:endParaRPr lang="en-US" sz="1200" dirty="0" smtClean="0">
              <a:latin typeface="LucidaGrande" charset="0"/>
            </a:endParaRPr>
          </a:p>
          <a:p>
            <a:endParaRPr lang="en-US" sz="1200" dirty="0"/>
          </a:p>
        </p:txBody>
      </p:sp>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16</a:t>
            </a:fld>
            <a:endParaRPr lang="en-US"/>
          </a:p>
        </p:txBody>
      </p:sp>
      <p:sp>
        <p:nvSpPr>
          <p:cNvPr id="10" name="Bent Arrow 9"/>
          <p:cNvSpPr/>
          <p:nvPr/>
        </p:nvSpPr>
        <p:spPr>
          <a:xfrm rot="11701027">
            <a:off x="661719" y="3039197"/>
            <a:ext cx="3572505" cy="1025944"/>
          </a:xfrm>
          <a:prstGeom prst="bentArrow">
            <a:avLst>
              <a:gd name="adj1" fmla="val 3113"/>
              <a:gd name="adj2" fmla="val 10173"/>
              <a:gd name="adj3" fmla="val 22217"/>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7541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a:latin typeface="Lucida Grande" charset="0"/>
                <a:ea typeface="ＭＳ 明朝" charset="-128"/>
              </a:rPr>
              <a:t>F</a:t>
            </a:r>
            <a:endParaRPr lang="en-US" sz="1801" dirty="0"/>
          </a:p>
        </p:txBody>
      </p:sp>
      <p:sp>
        <p:nvSpPr>
          <p:cNvPr id="31" name="Rectangle 30"/>
          <p:cNvSpPr/>
          <p:nvPr/>
        </p:nvSpPr>
        <p:spPr>
          <a:xfrm>
            <a:off x="702967" y="5665817"/>
            <a:ext cx="6003500" cy="3908762"/>
          </a:xfrm>
          <a:prstGeom prst="rect">
            <a:avLst/>
          </a:prstGeom>
        </p:spPr>
        <p:txBody>
          <a:bodyPr wrap="square">
            <a:spAutoFit/>
          </a:bodyPr>
          <a:lstStyle/>
          <a:p>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to Chain</a:t>
            </a:r>
          </a:p>
          <a:p>
            <a:endParaRPr lang="en-GB" sz="1200" b="1" dirty="0">
              <a:latin typeface="Lucida Grande" charset="0"/>
              <a:ea typeface="Lucida Grande" charset="0"/>
              <a:cs typeface="Lucida Grande" charset="0"/>
            </a:endParaRPr>
          </a:p>
          <a:p>
            <a:r>
              <a:rPr lang="en-GB" sz="1200" dirty="0">
                <a:latin typeface="Lucida Grande" charset="0"/>
                <a:ea typeface="Lucida Grande" charset="0"/>
                <a:cs typeface="Lucida Grande" charset="0"/>
              </a:rPr>
              <a:t>If you continue assigning in the i-1 direction, you should end up with a stretch consisting of: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58 @15 @31 @64 @103 @25 @23 @6 @19 @72 @55 @100 </a:t>
            </a:r>
            <a:endParaRPr lang="en-GB" sz="1200" dirty="0" smtClean="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and </a:t>
            </a:r>
            <a:r>
              <a:rPr lang="en-GB" sz="1200" dirty="0">
                <a:latin typeface="Lucida Grande" charset="0"/>
                <a:ea typeface="Lucida Grande" charset="0"/>
                <a:cs typeface="Lucida Grande" charset="0"/>
              </a:rPr>
              <a:t>NCLLTAEWMSAS highlighted in the </a:t>
            </a:r>
            <a:r>
              <a:rPr lang="en-GB" sz="1200" dirty="0" smtClean="0">
                <a:latin typeface="Lucida Grande" charset="0"/>
                <a:ea typeface="Lucida Grande" charset="0"/>
                <a:cs typeface="Lucida Grande" charset="0"/>
              </a:rPr>
              <a:t>sequence. </a:t>
            </a:r>
          </a:p>
          <a:p>
            <a:endParaRPr lang="en-GB" sz="1200" dirty="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label </a:t>
            </a:r>
            <a:r>
              <a:rPr lang="en-GB" sz="1200" dirty="0">
                <a:latin typeface="Lucida Grande" charset="0"/>
                <a:ea typeface="Lucida Grande" charset="0"/>
                <a:cs typeface="Lucida Grande" charset="0"/>
                <a:hlinkClick r:id="rId3"/>
              </a:rPr>
              <a:t>#4.@</a:t>
            </a:r>
            <a:r>
              <a:rPr lang="en-GB" sz="1200" dirty="0" smtClean="0">
                <a:latin typeface="Lucida Grande" charset="0"/>
                <a:ea typeface="Lucida Grande" charset="0"/>
                <a:cs typeface="Lucida Grande" charset="0"/>
                <a:hlinkClick r:id="rId3"/>
              </a:rPr>
              <a:t>58</a:t>
            </a:r>
            <a:r>
              <a:rPr lang="en-GB" sz="1200" dirty="0" smtClean="0">
                <a:latin typeface="Lucida Grande" charset="0"/>
                <a:ea typeface="Lucida Grande" charset="0"/>
                <a:cs typeface="Lucida Grande" charset="0"/>
              </a:rPr>
              <a:t> from the Sequence Graph </a:t>
            </a:r>
            <a:r>
              <a:rPr lang="en-GB" sz="1200" dirty="0">
                <a:latin typeface="Lucida Grande" charset="0"/>
                <a:ea typeface="Lucida Grande" charset="0"/>
                <a:cs typeface="Lucida Grande" charset="0"/>
              </a:rPr>
              <a:t>and drop </a:t>
            </a:r>
            <a:r>
              <a:rPr lang="en-GB" sz="1200" dirty="0" smtClean="0">
                <a:latin typeface="Lucida Grande" charset="0"/>
                <a:ea typeface="Lucida Grande" charset="0"/>
                <a:cs typeface="Lucida Grande" charset="0"/>
              </a:rPr>
              <a:t>it to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left foremost residue </a:t>
            </a:r>
            <a:r>
              <a:rPr lang="en-GB" sz="1200" dirty="0">
                <a:latin typeface="Lucida Grande" charset="0"/>
                <a:ea typeface="Lucida Grande" charset="0"/>
                <a:cs typeface="Lucida Grande" charset="0"/>
              </a:rPr>
              <a:t>in the </a:t>
            </a:r>
            <a:r>
              <a:rPr lang="en-GB" sz="1200" dirty="0" smtClean="0">
                <a:latin typeface="Lucida Grande" charset="0"/>
                <a:ea typeface="Lucida Grande" charset="0"/>
                <a:cs typeface="Lucida Grande" charset="0"/>
              </a:rPr>
              <a:t>highlighted sequence above it</a:t>
            </a:r>
          </a:p>
          <a:p>
            <a:pPr marL="171450" indent="-171450" algn="just">
              <a:buFont typeface="Arial" charset="0"/>
              <a:buChar char="•"/>
            </a:pPr>
            <a:endParaRPr lang="en-GB" sz="1200" dirty="0" smtClean="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Click Yes in the confirmation popup </a:t>
            </a:r>
            <a:endParaRPr lang="en-GB" sz="1200" dirty="0">
              <a:latin typeface="Lucida Grande" charset="0"/>
              <a:ea typeface="Lucida Grande" charset="0"/>
              <a:cs typeface="Lucida Grande" charset="0"/>
            </a:endParaRPr>
          </a:p>
          <a:p>
            <a:pPr marL="171450" indent="-171450">
              <a:buFont typeface="Arial" charset="0"/>
              <a:buChar char="•"/>
            </a:pPr>
            <a:endParaRPr lang="en-GB" sz="1200" dirty="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a:latin typeface="Lucida Grande" charset="0"/>
                <a:ea typeface="Lucida Grande" charset="0"/>
                <a:cs typeface="Lucida Grande" charset="0"/>
              </a:rPr>
              <a:t>You may notice a new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“A”  has been automatically created and is linked to the chain “A” for the above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-Residues.</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Now the relevant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peaks for the selected </a:t>
            </a:r>
            <a:r>
              <a:rPr lang="en-GB" sz="1200" dirty="0">
                <a:latin typeface="Lucida Grande" charset="0"/>
                <a:ea typeface="Lucida Grande" charset="0"/>
                <a:cs typeface="Lucida Grande" charset="0"/>
              </a:rPr>
              <a:t>stretch are fully </a:t>
            </a:r>
            <a:r>
              <a:rPr lang="en-GB" sz="1200" dirty="0" smtClean="0">
                <a:latin typeface="Lucida Grande" charset="0"/>
                <a:ea typeface="Lucida Grande" charset="0"/>
                <a:cs typeface="Lucida Grande" charset="0"/>
              </a:rPr>
              <a:t>assigned. You can inspect this on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display. </a:t>
            </a:r>
          </a:p>
          <a:p>
            <a:endParaRPr lang="en-GB" sz="1200" b="1" baseline="30000" dirty="0" smtClean="0">
              <a:latin typeface="Lucida Grande" charset="0"/>
              <a:ea typeface="Lucida Grande" charset="0"/>
              <a:cs typeface="Lucida Grande" charset="0"/>
            </a:endParaRPr>
          </a:p>
        </p:txBody>
      </p:sp>
      <p:sp>
        <p:nvSpPr>
          <p:cNvPr id="34" name="Rectangle 33"/>
          <p:cNvSpPr/>
          <p:nvPr/>
        </p:nvSpPr>
        <p:spPr>
          <a:xfrm>
            <a:off x="-5890"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96" y="1105381"/>
            <a:ext cx="6383171" cy="2596644"/>
          </a:xfrm>
          <a:prstGeom prst="rect">
            <a:avLst/>
          </a:prstGeom>
        </p:spPr>
      </p:pic>
      <p:sp>
        <p:nvSpPr>
          <p:cNvPr id="22" name="Bent Arrow 21"/>
          <p:cNvSpPr/>
          <p:nvPr/>
        </p:nvSpPr>
        <p:spPr>
          <a:xfrm rot="17127240">
            <a:off x="184051" y="1925567"/>
            <a:ext cx="1012660" cy="27113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p:cNvSpPr txBox="1"/>
          <p:nvPr/>
        </p:nvSpPr>
        <p:spPr>
          <a:xfrm>
            <a:off x="938833" y="1608729"/>
            <a:ext cx="1522207" cy="369460"/>
          </a:xfrm>
          <a:prstGeom prst="rect">
            <a:avLst/>
          </a:prstGeom>
          <a:solidFill>
            <a:schemeClr val="bg1"/>
          </a:solidFill>
          <a:ln>
            <a:solidFill>
              <a:srgbClr val="03B9FF"/>
            </a:solidFill>
          </a:ln>
        </p:spPr>
        <p:txBody>
          <a:bodyPr wrap="square" rtlCol="0">
            <a:spAutoFit/>
          </a:bodyPr>
          <a:lstStyle/>
          <a:p>
            <a:pPr algn="ctr"/>
            <a:r>
              <a:rPr lang="en-US" sz="1801" b="1" dirty="0" smtClean="0"/>
              <a:t>Drop on N</a:t>
            </a:r>
            <a:endParaRPr lang="en-US" sz="1801" b="1" dirty="0"/>
          </a:p>
        </p:txBody>
      </p:sp>
      <p:sp>
        <p:nvSpPr>
          <p:cNvPr id="26" name="Rectangle 25"/>
          <p:cNvSpPr/>
          <p:nvPr/>
        </p:nvSpPr>
        <p:spPr>
          <a:xfrm flipV="1">
            <a:off x="687764" y="2483269"/>
            <a:ext cx="533187" cy="22931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334" y="9565490"/>
            <a:ext cx="2382388" cy="21382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740" y="4169638"/>
            <a:ext cx="3175576" cy="1050964"/>
          </a:xfrm>
          <a:prstGeom prst="rect">
            <a:avLst/>
          </a:prstGeom>
        </p:spPr>
      </p:pic>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17</a:t>
            </a:fld>
            <a:endParaRPr lang="en-US"/>
          </a:p>
        </p:txBody>
      </p:sp>
    </p:spTree>
    <p:extLst>
      <p:ext uri="{BB962C8B-B14F-4D97-AF65-F5344CB8AC3E}">
        <p14:creationId xmlns:p14="http://schemas.microsoft.com/office/powerpoint/2010/main" val="528669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8660" y="831275"/>
            <a:ext cx="6866660" cy="48969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74784" y="593649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a:latin typeface="Lucida Grande" charset="0"/>
                <a:ea typeface="ＭＳ 明朝" charset="-128"/>
              </a:rPr>
              <a:t>G</a:t>
            </a:r>
            <a:endParaRPr lang="en-US" sz="1801" dirty="0"/>
          </a:p>
        </p:txBody>
      </p:sp>
      <p:sp>
        <p:nvSpPr>
          <p:cNvPr id="25" name="Rectangle 24"/>
          <p:cNvSpPr/>
          <p:nvPr/>
        </p:nvSpPr>
        <p:spPr>
          <a:xfrm>
            <a:off x="658015" y="5985196"/>
            <a:ext cx="5753218" cy="5632311"/>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a:t>
            </a:r>
            <a:r>
              <a:rPr lang="en-GB" sz="1200" b="1" dirty="0" smtClean="0">
                <a:latin typeface="Lucida Grande" charset="0"/>
                <a:ea typeface="Lucida Grande" charset="0"/>
                <a:cs typeface="Lucida Grande" charset="0"/>
              </a:rPr>
              <a:t>i+1 </a:t>
            </a:r>
            <a:r>
              <a:rPr lang="en-GB" sz="1200" b="1" dirty="0">
                <a:latin typeface="Lucida Grande" charset="0"/>
                <a:ea typeface="Lucida Grande" charset="0"/>
                <a:cs typeface="Lucida Grande" charset="0"/>
              </a:rPr>
              <a:t>direction </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r>
              <a:rPr lang="en-GB" sz="1200" dirty="0" smtClean="0">
                <a:latin typeface="Lucida Grande" charset="0"/>
                <a:ea typeface="Lucida Grande" charset="0"/>
                <a:cs typeface="Lucida Grande" charset="0"/>
              </a:rPr>
              <a:t>The Sequential </a:t>
            </a:r>
            <a:r>
              <a:rPr lang="en-GB" sz="1200" dirty="0">
                <a:latin typeface="Lucida Grande" charset="0"/>
                <a:ea typeface="Lucida Grande" charset="0"/>
                <a:cs typeface="Lucida Grande" charset="0"/>
              </a:rPr>
              <a:t>backbone assignment in the i+1 direction is fully analogous to the ‘i-1’ </a:t>
            </a:r>
            <a:r>
              <a:rPr lang="en-GB" sz="1200" dirty="0" smtClean="0">
                <a:latin typeface="Lucida Grande" charset="0"/>
                <a:ea typeface="Lucida Grande" charset="0"/>
                <a:cs typeface="Lucida Grande" charset="0"/>
              </a:rPr>
              <a:t>direction</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except you will need to drop the strip label on the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Backbone </a:t>
            </a:r>
            <a:r>
              <a:rPr lang="en-GB" sz="1200" dirty="0">
                <a:latin typeface="Lucida Grande" charset="0"/>
                <a:ea typeface="Lucida Grande" charset="0"/>
                <a:cs typeface="Lucida Grande" charset="0"/>
              </a:rPr>
              <a:t>Assignment module </a:t>
            </a:r>
            <a:r>
              <a:rPr lang="en-GB" sz="1200" dirty="0" smtClean="0">
                <a:latin typeface="Lucida Grande" charset="0"/>
                <a:ea typeface="Lucida Grande" charset="0"/>
                <a:cs typeface="Lucida Grande" charset="0"/>
              </a:rPr>
              <a:t>table</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chain @- (to display 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again)</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on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18</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Spectrum Display:HnCaNh_1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best match @42, drag and drop it onto the </a:t>
            </a:r>
            <a:r>
              <a:rPr lang="en-GB" sz="1200" dirty="0" err="1" smtClean="0">
                <a:latin typeface="Lucida Grande" charset="0"/>
                <a:ea typeface="Lucida Grande" charset="0"/>
                <a:cs typeface="Lucida Grande" charset="0"/>
              </a:rPr>
              <a:t>HnCaNh</a:t>
            </a:r>
            <a:r>
              <a:rPr lang="en-GB" sz="1200" dirty="0" smtClean="0">
                <a:latin typeface="Lucida Grande" charset="0"/>
                <a:ea typeface="Lucida Grande" charset="0"/>
                <a:cs typeface="Lucida Grande" charset="0"/>
              </a:rPr>
              <a:t>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Continue </a:t>
            </a:r>
            <a:r>
              <a:rPr lang="en-GB" sz="1200" dirty="0">
                <a:latin typeface="Lucida Grande" charset="0"/>
                <a:ea typeface="Lucida Grande" charset="0"/>
                <a:cs typeface="Lucida Grande" charset="0"/>
              </a:rPr>
              <a:t>in this direction </a:t>
            </a:r>
            <a:r>
              <a:rPr lang="en-GB" sz="1200" dirty="0" smtClean="0">
                <a:latin typeface="Lucida Grande" charset="0"/>
                <a:ea typeface="Lucida Grande" charset="0"/>
                <a:cs typeface="Lucida Grande" charset="0"/>
              </a:rPr>
              <a:t>to have </a:t>
            </a:r>
            <a:r>
              <a:rPr lang="en-GB" sz="1200" dirty="0">
                <a:latin typeface="Lucida Grande" charset="0"/>
                <a:ea typeface="Lucida Grande" charset="0"/>
                <a:cs typeface="Lucida Grande" charset="0"/>
              </a:rPr>
              <a:t>a stretch consisting of: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18 @42 @34 @22 @106 @</a:t>
            </a:r>
            <a:r>
              <a:rPr lang="en-GB" sz="1200" dirty="0" smtClean="0">
                <a:latin typeface="Lucida Grande" charset="0"/>
                <a:ea typeface="Lucida Grande" charset="0"/>
                <a:cs typeface="Lucida Grande" charset="0"/>
              </a:rPr>
              <a:t>29</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@18 from the Sequence Graph, drag and drop onto the “L” of   </a:t>
            </a:r>
            <a:r>
              <a:rPr lang="en-GB" sz="1200" dirty="0">
                <a:latin typeface="Lucida Grande" charset="0"/>
                <a:ea typeface="Lucida Grande" charset="0"/>
                <a:cs typeface="Lucida Grande" charset="0"/>
              </a:rPr>
              <a:t>stretch LTICGH </a:t>
            </a:r>
            <a:r>
              <a:rPr lang="en-GB" sz="1200" dirty="0" smtClean="0">
                <a:latin typeface="Lucida Grande" charset="0"/>
                <a:ea typeface="Lucida Grande" charset="0"/>
                <a:cs typeface="Lucida Grande" charset="0"/>
              </a:rPr>
              <a:t>in the sequence above it</a:t>
            </a:r>
          </a:p>
          <a:p>
            <a:pPr marL="171450" indent="-171450">
              <a:lnSpc>
                <a:spcPct val="150000"/>
              </a:lnSpc>
              <a:buFont typeface="Arial" charset="0"/>
              <a:buChar char="•"/>
            </a:pPr>
            <a:r>
              <a:rPr lang="en-GB" sz="1200" dirty="0">
                <a:latin typeface="Lucida Grande" charset="0"/>
                <a:ea typeface="Lucida Grande" charset="0"/>
                <a:cs typeface="Lucida Grande" charset="0"/>
              </a:rPr>
              <a:t>Click Yes in the confirmation popup </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This completes the steps required for a Sequential Backbone Assignment. The following parts of this tutorial are </a:t>
            </a:r>
            <a:r>
              <a:rPr lang="en-GB" sz="1200" i="1" dirty="0" smtClean="0">
                <a:latin typeface="Lucida Grande" charset="0"/>
                <a:ea typeface="Lucida Grande" charset="0"/>
                <a:cs typeface="Lucida Grande" charset="0"/>
              </a:rPr>
              <a:t>How </a:t>
            </a:r>
            <a:r>
              <a:rPr lang="en-GB" sz="1200" i="1" dirty="0" err="1" smtClean="0">
                <a:latin typeface="Lucida Grande" charset="0"/>
                <a:ea typeface="Lucida Grande" charset="0"/>
                <a:cs typeface="Lucida Grande" charset="0"/>
              </a:rPr>
              <a:t>To’s</a:t>
            </a:r>
            <a:r>
              <a:rPr lang="en-GB" sz="1200" i="1" dirty="0" smtClean="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and cover the usage of other Backbone Assignment tools, in particular how to inspect the assignment and edit it.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grpSp>
        <p:nvGrpSpPr>
          <p:cNvPr id="8" name="Group 7"/>
          <p:cNvGrpSpPr/>
          <p:nvPr/>
        </p:nvGrpSpPr>
        <p:grpSpPr>
          <a:xfrm>
            <a:off x="105624" y="1139097"/>
            <a:ext cx="6613352" cy="1966767"/>
            <a:chOff x="105624" y="1139097"/>
            <a:chExt cx="6613352" cy="196676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4" y="1139097"/>
              <a:ext cx="6613352" cy="1966767"/>
            </a:xfrm>
            <a:prstGeom prst="rect">
              <a:avLst/>
            </a:prstGeom>
          </p:spPr>
        </p:pic>
        <p:sp>
          <p:nvSpPr>
            <p:cNvPr id="24" name="Rectangle 23"/>
            <p:cNvSpPr/>
            <p:nvPr/>
          </p:nvSpPr>
          <p:spPr>
            <a:xfrm>
              <a:off x="2765639" y="1561787"/>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5" name="TextBox 34"/>
            <p:cNvSpPr txBox="1"/>
            <p:nvPr/>
          </p:nvSpPr>
          <p:spPr>
            <a:xfrm>
              <a:off x="1297601" y="1772942"/>
              <a:ext cx="1795938" cy="646331"/>
            </a:xfrm>
            <a:prstGeom prst="rect">
              <a:avLst/>
            </a:prstGeom>
            <a:solidFill>
              <a:schemeClr val="bg1"/>
            </a:solidFill>
            <a:ln>
              <a:solidFill>
                <a:srgbClr val="03B9FF"/>
              </a:solidFill>
            </a:ln>
          </p:spPr>
          <p:txBody>
            <a:bodyPr wrap="square" rtlCol="0">
              <a:spAutoFit/>
            </a:bodyPr>
            <a:lstStyle/>
            <a:p>
              <a:pPr algn="ctr"/>
              <a:r>
                <a:rPr lang="en-US" dirty="0" smtClean="0">
                  <a:latin typeface="Lucida Grande" charset="0"/>
                  <a:ea typeface="Lucida Grande" charset="0"/>
                  <a:cs typeface="Lucida Grande" charset="0"/>
                </a:rPr>
                <a:t>Drop on </a:t>
              </a:r>
            </a:p>
            <a:p>
              <a:pPr algn="ctr"/>
              <a:r>
                <a:rPr lang="en-US" dirty="0" smtClean="0">
                  <a:latin typeface="Lucida Grande" charset="0"/>
                  <a:ea typeface="Lucida Grande" charset="0"/>
                  <a:cs typeface="Lucida Grande" charset="0"/>
                </a:rPr>
                <a:t>&gt;&gt;&gt;</a:t>
              </a:r>
              <a:endParaRPr lang="en-US" dirty="0">
                <a:latin typeface="Lucida Grande" charset="0"/>
                <a:ea typeface="Lucida Grande" charset="0"/>
                <a:cs typeface="Lucida Grande" charset="0"/>
              </a:endParaRPr>
            </a:p>
          </p:txBody>
        </p:sp>
        <p:sp>
          <p:nvSpPr>
            <p:cNvPr id="21" name="Bent Arrow 20"/>
            <p:cNvSpPr/>
            <p:nvPr/>
          </p:nvSpPr>
          <p:spPr>
            <a:xfrm rot="11701027">
              <a:off x="3173960" y="1541617"/>
              <a:ext cx="1597639" cy="532103"/>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72" y="3450308"/>
            <a:ext cx="6613352" cy="1876762"/>
          </a:xfrm>
          <a:prstGeom prst="rect">
            <a:avLst/>
          </a:prstGeom>
        </p:spPr>
      </p:pic>
      <p:sp>
        <p:nvSpPr>
          <p:cNvPr id="36" name="Bent Arrow 35"/>
          <p:cNvSpPr/>
          <p:nvPr/>
        </p:nvSpPr>
        <p:spPr>
          <a:xfrm rot="18144894">
            <a:off x="298401" y="4032458"/>
            <a:ext cx="740401" cy="582682"/>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629110" y="3751989"/>
            <a:ext cx="143705" cy="166944"/>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Rectangle 37"/>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18</a:t>
            </a:fld>
            <a:endParaRPr lang="en-US"/>
          </a:p>
        </p:txBody>
      </p:sp>
    </p:spTree>
    <p:extLst>
      <p:ext uri="{BB962C8B-B14F-4D97-AF65-F5344CB8AC3E}">
        <p14:creationId xmlns:p14="http://schemas.microsoft.com/office/powerpoint/2010/main" val="1339414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153902" y="1170941"/>
            <a:ext cx="6214918" cy="3139321"/>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These tutorials are designed to guide you through </a:t>
            </a:r>
            <a:r>
              <a:rPr lang="en-US" sz="1200" dirty="0">
                <a:latin typeface="Lucida Grande" charset="0"/>
                <a:ea typeface="Lucida Grande" charset="0"/>
                <a:cs typeface="Lucida Grande" charset="0"/>
              </a:rPr>
              <a:t>a </a:t>
            </a:r>
            <a:r>
              <a:rPr lang="en-US" sz="1200" dirty="0" smtClean="0">
                <a:latin typeface="Lucida Grande" charset="0"/>
                <a:ea typeface="Lucida Grande" charset="0"/>
                <a:cs typeface="Lucida Grande" charset="0"/>
              </a:rPr>
              <a:t>sequential </a:t>
            </a:r>
            <a:r>
              <a:rPr lang="en-US" sz="1200" dirty="0">
                <a:latin typeface="Lucida Grande" charset="0"/>
                <a:ea typeface="Lucida Grande" charset="0"/>
                <a:cs typeface="Lucida Grande" charset="0"/>
              </a:rPr>
              <a:t>triple resonance</a:t>
            </a:r>
            <a:r>
              <a:rPr lang="en-US" sz="1200" dirty="0" smtClean="0">
                <a:latin typeface="Lucida Grande" charset="0"/>
                <a:ea typeface="Lucida Grande" charset="0"/>
                <a:cs typeface="Lucida Grande" charset="0"/>
              </a:rPr>
              <a:t> backbone assignment using </a:t>
            </a:r>
            <a:r>
              <a:rPr lang="en-US" sz="1200" dirty="0" err="1" smtClean="0">
                <a:latin typeface="Lucida Grande" charset="0"/>
                <a:ea typeface="Lucida Grande" charset="0"/>
                <a:cs typeface="Lucida Grande" charset="0"/>
              </a:rPr>
              <a:t>Ccpnmr</a:t>
            </a:r>
            <a:r>
              <a:rPr lang="en-US" sz="1200" dirty="0" smtClean="0">
                <a:latin typeface="Lucida Grande" charset="0"/>
                <a:ea typeface="Lucida Grande" charset="0"/>
                <a:cs typeface="Lucida Grande" charset="0"/>
              </a:rPr>
              <a:t> AnalysisAssign Version 3.0, they are not intended to teach any theoretical aspects of NMR. For a practical guide, </a:t>
            </a:r>
            <a:r>
              <a:rPr lang="en-US" sz="1200" dirty="0">
                <a:latin typeface="Lucida Grande" charset="0"/>
                <a:ea typeface="Lucida Grande" charset="0"/>
                <a:cs typeface="Lucida Grande" charset="0"/>
              </a:rPr>
              <a:t>please visit </a:t>
            </a:r>
            <a:r>
              <a:rPr lang="en-US" sz="1200" dirty="0">
                <a:latin typeface="Lucida Grande" charset="0"/>
                <a:ea typeface="Lucida Grande" charset="0"/>
                <a:cs typeface="Lucida Grande" charset="0"/>
                <a:hlinkClick r:id="rId4"/>
              </a:rPr>
              <a:t>http://</a:t>
            </a:r>
            <a:r>
              <a:rPr lang="en-US" sz="1200" dirty="0" smtClean="0">
                <a:latin typeface="Lucida Grande" charset="0"/>
                <a:ea typeface="Lucida Grande" charset="0"/>
                <a:cs typeface="Lucida Grande" charset="0"/>
                <a:hlinkClick r:id="rId4"/>
              </a:rPr>
              <a:t>www.protein-nmr.org.uk</a:t>
            </a:r>
            <a:r>
              <a:rPr lang="en-US" sz="1200" dirty="0" smtClean="0">
                <a:latin typeface="Lucida Grande" charset="0"/>
                <a:ea typeface="Lucida Grande" charset="0"/>
                <a:cs typeface="Lucida Grande" charset="0"/>
              </a:rPr>
              <a:t>.   </a:t>
            </a:r>
          </a:p>
          <a:p>
            <a:pPr algn="just">
              <a:lnSpc>
                <a:spcPct val="150000"/>
              </a:lnSpc>
            </a:pPr>
            <a:r>
              <a:rPr lang="en-US" sz="1200" dirty="0" smtClean="0">
                <a:latin typeface="Lucida Grande" charset="0"/>
                <a:ea typeface="Lucida Grande" charset="0"/>
                <a:cs typeface="Lucida Grande" charset="0"/>
              </a:rPr>
              <a:t>In these tutorials you will use spectra recorded on Sec5, in particular </a:t>
            </a: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a:t>
            </a: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a:t>
            </a:r>
          </a:p>
          <a:p>
            <a:pPr algn="just">
              <a:lnSpc>
                <a:spcPct val="150000"/>
              </a:lnSpc>
            </a:pPr>
            <a:r>
              <a:rPr lang="en-GB" sz="1200" dirty="0" smtClean="0">
                <a:latin typeface="Lucida Grande" charset="0"/>
                <a:ea typeface="Lucida Grande" charset="0"/>
                <a:cs typeface="Lucida Grande" charset="0"/>
              </a:rPr>
              <a:t>You will need four projects which are located in the directory</a:t>
            </a:r>
            <a:r>
              <a:rPr lang="en-US" sz="1200" dirty="0" smtClean="0">
                <a:latin typeface="Lucida Grande" charset="0"/>
                <a:ea typeface="Lucida Grande" charset="0"/>
                <a:cs typeface="Lucida Grande" charset="0"/>
              </a:rPr>
              <a:t>: AnalysisV3/data/CcpnSec5BBTutorial. </a:t>
            </a:r>
          </a:p>
          <a:p>
            <a:pPr algn="just">
              <a:lnSpc>
                <a:spcPct val="150000"/>
              </a:lnSpc>
            </a:pPr>
            <a:r>
              <a:rPr lang="en-US" sz="1200" dirty="0" smtClean="0">
                <a:latin typeface="Lucida Grande" charset="0"/>
                <a:ea typeface="Lucida Grande" charset="0"/>
                <a:cs typeface="Lucida Grande" charset="0"/>
              </a:rPr>
              <a:t>The first two projects, Sec5Part1 and Sec5Part2 are used for the actual sequential backbone assignment, the others are examples of </a:t>
            </a:r>
            <a:r>
              <a:rPr lang="en-US" sz="1200" i="1" dirty="0" smtClean="0">
                <a:latin typeface="Lucida Grande" charset="0"/>
                <a:ea typeface="Lucida Grande" charset="0"/>
                <a:cs typeface="Lucida Grande" charset="0"/>
              </a:rPr>
              <a:t>How-To</a:t>
            </a:r>
            <a:r>
              <a:rPr lang="en-US" sz="1200" dirty="0" smtClean="0">
                <a:latin typeface="Lucida Grande" charset="0"/>
                <a:ea typeface="Lucida Grande" charset="0"/>
                <a:cs typeface="Lucida Grande" charset="0"/>
              </a:rPr>
              <a:t> do common assignment operations  using different AnalysisAssign tools.    </a:t>
            </a: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grpSp>
        <p:nvGrpSpPr>
          <p:cNvPr id="3" name="Group 2"/>
          <p:cNvGrpSpPr/>
          <p:nvPr/>
        </p:nvGrpSpPr>
        <p:grpSpPr>
          <a:xfrm>
            <a:off x="-3226" y="-14941"/>
            <a:ext cx="962415" cy="831273"/>
            <a:chOff x="981230" y="-31859"/>
            <a:chExt cx="962415" cy="831273"/>
          </a:xfrm>
        </p:grpSpPr>
        <p:sp>
          <p:nvSpPr>
            <p:cNvPr id="30" name="Rectangle 29"/>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
        <p:nvSpPr>
          <p:cNvPr id="33" name="Rectangle 32"/>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0" y="799367"/>
            <a:ext cx="6858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smtClean="0">
                <a:latin typeface="Lucida Grande" charset="0"/>
                <a:ea typeface="ＭＳ 明朝" charset="-128"/>
              </a:rPr>
              <a:t>A</a:t>
            </a:r>
            <a:endParaRPr lang="en-US" sz="1801" dirty="0"/>
          </a:p>
        </p:txBody>
      </p:sp>
      <p:sp>
        <p:nvSpPr>
          <p:cNvPr id="38" name="Rectangle 37"/>
          <p:cNvSpPr/>
          <p:nvPr/>
        </p:nvSpPr>
        <p:spPr>
          <a:xfrm>
            <a:off x="5940761" y="46881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19</a:t>
            </a:fld>
            <a:endParaRPr lang="en-US"/>
          </a:p>
        </p:txBody>
      </p:sp>
      <p:sp>
        <p:nvSpPr>
          <p:cNvPr id="2" name="Rectangle 1"/>
          <p:cNvSpPr/>
          <p:nvPr/>
        </p:nvSpPr>
        <p:spPr>
          <a:xfrm>
            <a:off x="365721" y="7401114"/>
            <a:ext cx="5968195" cy="553998"/>
          </a:xfrm>
          <a:prstGeom prst="rect">
            <a:avLst/>
          </a:prstGeom>
        </p:spPr>
        <p:txBody>
          <a:bodyPr wrap="square">
            <a:spAutoFit/>
          </a:bodyPr>
          <a:lstStyle/>
          <a:p>
            <a:r>
              <a:rPr lang="en-US" sz="1000" dirty="0">
                <a:latin typeface="LucidaGrande" charset="0"/>
              </a:rPr>
              <a:t>Sec5Part3.ccpn is a project </a:t>
            </a:r>
            <a:r>
              <a:rPr lang="en-US" sz="1000" dirty="0" smtClean="0">
                <a:latin typeface="LucidaGrande" charset="0"/>
              </a:rPr>
              <a:t>that </a:t>
            </a:r>
            <a:r>
              <a:rPr lang="en-US" sz="1000" dirty="0">
                <a:latin typeface="LucidaGrande" charset="0"/>
              </a:rPr>
              <a:t>contains a rather obvious assignment </a:t>
            </a:r>
            <a:r>
              <a:rPr lang="en-US" sz="1000" dirty="0" smtClean="0">
                <a:latin typeface="LucidaGrande" charset="0"/>
              </a:rPr>
              <a:t>error; the </a:t>
            </a:r>
            <a:r>
              <a:rPr lang="en-US" sz="1000" dirty="0" err="1" smtClean="0">
                <a:latin typeface="LucidaGrande" charset="0"/>
              </a:rPr>
              <a:t>NmrResidue</a:t>
            </a:r>
            <a:r>
              <a:rPr lang="en-US" sz="1000" dirty="0" smtClean="0">
                <a:latin typeface="LucidaGrande" charset="0"/>
              </a:rPr>
              <a:t>  37-1 </a:t>
            </a:r>
            <a:r>
              <a:rPr lang="en-GB" sz="1000" dirty="0" smtClean="0">
                <a:latin typeface="Lucida Grande" charset="0"/>
                <a:ea typeface="Lucida Grande" charset="0"/>
                <a:cs typeface="Lucida Grande" charset="0"/>
              </a:rPr>
              <a:t>has </a:t>
            </a:r>
            <a:r>
              <a:rPr lang="en-GB" sz="1000" dirty="0">
                <a:latin typeface="Lucida Grande" charset="0"/>
                <a:ea typeface="Lucida Grande" charset="0"/>
                <a:cs typeface="Lucida Grande" charset="0"/>
              </a:rPr>
              <a:t>a very high </a:t>
            </a:r>
            <a:r>
              <a:rPr lang="en-GB" sz="1000" dirty="0" smtClean="0">
                <a:latin typeface="Lucida Grande" charset="0"/>
                <a:ea typeface="Lucida Grande" charset="0"/>
                <a:cs typeface="Lucida Grande" charset="0"/>
              </a:rPr>
              <a:t>standard deviation (as calculated from all peaks) . </a:t>
            </a:r>
            <a:r>
              <a:rPr lang="en-US" sz="1000" dirty="0" smtClean="0">
                <a:latin typeface="LucidaGrande" charset="0"/>
              </a:rPr>
              <a:t>We </a:t>
            </a:r>
            <a:r>
              <a:rPr lang="en-US" sz="1000" dirty="0">
                <a:latin typeface="LucidaGrande" charset="0"/>
              </a:rPr>
              <a:t>will </a:t>
            </a:r>
            <a:r>
              <a:rPr lang="en-US" sz="1000" dirty="0" smtClean="0">
                <a:latin typeface="LucidaGrande" charset="0"/>
              </a:rPr>
              <a:t>to </a:t>
            </a:r>
            <a:r>
              <a:rPr lang="en-US" sz="1000" dirty="0">
                <a:latin typeface="LucidaGrande" charset="0"/>
              </a:rPr>
              <a:t>correct this </a:t>
            </a:r>
            <a:r>
              <a:rPr lang="en-US" sz="1000" dirty="0" smtClean="0">
                <a:latin typeface="LucidaGrande" charset="0"/>
              </a:rPr>
              <a:t>mistake using </a:t>
            </a:r>
            <a:r>
              <a:rPr lang="en-GB" sz="1000" dirty="0" smtClean="0">
                <a:latin typeface="Lucida Grande" charset="0"/>
                <a:ea typeface="Lucida Grande" charset="0"/>
                <a:cs typeface="Lucida Grande" charset="0"/>
              </a:rPr>
              <a:t>Assignment </a:t>
            </a:r>
            <a:r>
              <a:rPr lang="en-GB" sz="1000" dirty="0">
                <a:latin typeface="Lucida Grande" charset="0"/>
                <a:ea typeface="Lucida Grande" charset="0"/>
                <a:cs typeface="Lucida Grande" charset="0"/>
              </a:rPr>
              <a:t>Inspector </a:t>
            </a:r>
            <a:r>
              <a:rPr lang="en-GB" sz="1000" dirty="0" smtClean="0">
                <a:latin typeface="Lucida Grande" charset="0"/>
                <a:ea typeface="Lucida Grande" charset="0"/>
                <a:cs typeface="Lucida Grande" charset="0"/>
              </a:rPr>
              <a:t>and Peak Assigner modules</a:t>
            </a:r>
            <a:r>
              <a:rPr lang="en-US" sz="1000" dirty="0" smtClean="0">
                <a:latin typeface="LucidaGrande" charset="0"/>
              </a:rPr>
              <a:t>. </a:t>
            </a:r>
            <a:endParaRPr lang="en-US" sz="1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81" y="3172747"/>
            <a:ext cx="5723554" cy="4010344"/>
          </a:xfrm>
          <a:prstGeom prst="rect">
            <a:avLst/>
          </a:prstGeom>
        </p:spPr>
      </p:pic>
      <p:sp>
        <p:nvSpPr>
          <p:cNvPr id="26" name="Down Arrow 25"/>
          <p:cNvSpPr/>
          <p:nvPr/>
        </p:nvSpPr>
        <p:spPr>
          <a:xfrm rot="5400000">
            <a:off x="3866445" y="543872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4451480" y="5548305"/>
            <a:ext cx="2256809" cy="369460"/>
          </a:xfrm>
          <a:prstGeom prst="rect">
            <a:avLst/>
          </a:prstGeom>
          <a:solidFill>
            <a:schemeClr val="bg1"/>
          </a:solidFill>
          <a:ln>
            <a:solidFill>
              <a:srgbClr val="03B9FF"/>
            </a:solidFill>
          </a:ln>
        </p:spPr>
        <p:txBody>
          <a:bodyPr wrap="square" rtlCol="0">
            <a:spAutoFit/>
          </a:bodyPr>
          <a:lstStyle/>
          <a:p>
            <a:r>
              <a:rPr lang="en-US" sz="1801" dirty="0" smtClean="0"/>
              <a:t>Single click</a:t>
            </a:r>
            <a:endParaRPr lang="en-US" sz="1801" dirty="0"/>
          </a:p>
        </p:txBody>
      </p:sp>
      <p:sp>
        <p:nvSpPr>
          <p:cNvPr id="39" name="Down Arrow 38"/>
          <p:cNvSpPr/>
          <p:nvPr/>
        </p:nvSpPr>
        <p:spPr>
          <a:xfrm rot="5400000">
            <a:off x="3877132" y="640830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TextBox 39"/>
          <p:cNvSpPr txBox="1"/>
          <p:nvPr/>
        </p:nvSpPr>
        <p:spPr>
          <a:xfrm>
            <a:off x="4462167" y="6517888"/>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41" name="TextBox 40"/>
          <p:cNvSpPr txBox="1"/>
          <p:nvPr/>
        </p:nvSpPr>
        <p:spPr>
          <a:xfrm>
            <a:off x="477982" y="10384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Sec5Part3</a:t>
            </a:r>
            <a:endParaRPr lang="en-US" sz="1400" b="1" dirty="0">
              <a:latin typeface="Lucida Grande" charset="0"/>
              <a:ea typeface="Lucida Grande" charset="0"/>
              <a:cs typeface="Lucida Grande" charset="0"/>
            </a:endParaRPr>
          </a:p>
        </p:txBody>
      </p:sp>
      <p:grpSp>
        <p:nvGrpSpPr>
          <p:cNvPr id="15" name="Group 14"/>
          <p:cNvGrpSpPr/>
          <p:nvPr/>
        </p:nvGrpSpPr>
        <p:grpSpPr>
          <a:xfrm>
            <a:off x="510581" y="1421629"/>
            <a:ext cx="3793417" cy="1233306"/>
            <a:chOff x="1289819" y="1036487"/>
            <a:chExt cx="3793417" cy="1233306"/>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819" y="1036487"/>
              <a:ext cx="3793417" cy="1233306"/>
            </a:xfrm>
            <a:prstGeom prst="rect">
              <a:avLst/>
            </a:prstGeom>
          </p:spPr>
        </p:pic>
        <p:sp>
          <p:nvSpPr>
            <p:cNvPr id="42" name="Down Arrow 41"/>
            <p:cNvSpPr/>
            <p:nvPr/>
          </p:nvSpPr>
          <p:spPr>
            <a:xfrm rot="4990052" flipH="1">
              <a:off x="3186943" y="1512705"/>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43" name="TextBox 42"/>
          <p:cNvSpPr txBox="1"/>
          <p:nvPr/>
        </p:nvSpPr>
        <p:spPr>
          <a:xfrm>
            <a:off x="459482" y="2868399"/>
            <a:ext cx="3844516" cy="314332"/>
          </a:xfrm>
          <a:prstGeom prst="rect">
            <a:avLst/>
          </a:prstGeom>
          <a:noFill/>
        </p:spPr>
        <p:txBody>
          <a:bodyPr wrap="square" rtlCol="0">
            <a:spAutoFit/>
          </a:bodyPr>
          <a:lstStyle/>
          <a:p>
            <a:r>
              <a:rPr lang="en-US" sz="1400" b="1" dirty="0">
                <a:latin typeface="Lucida Grande" charset="0"/>
                <a:ea typeface="Lucida Grande" charset="0"/>
                <a:cs typeface="Lucida Grande" charset="0"/>
              </a:rPr>
              <a:t>Open </a:t>
            </a:r>
            <a:r>
              <a:rPr lang="en-US" sz="1400" b="1">
                <a:latin typeface="Lucida Grande" charset="0"/>
                <a:ea typeface="Lucida Grande" charset="0"/>
                <a:cs typeface="Lucida Grande" charset="0"/>
              </a:rPr>
              <a:t>Assignment </a:t>
            </a:r>
            <a:r>
              <a:rPr lang="en-US" sz="1400" b="1" smtClean="0">
                <a:latin typeface="Lucida Grande" charset="0"/>
                <a:ea typeface="Lucida Grande" charset="0"/>
                <a:cs typeface="Lucida Grande" charset="0"/>
              </a:rPr>
              <a:t>Inspector </a:t>
            </a:r>
            <a:r>
              <a:rPr lang="en-US" sz="1400" b="1" dirty="0" smtClean="0">
                <a:latin typeface="Lucida Grande" charset="0"/>
                <a:ea typeface="Lucida Grande" charset="0"/>
                <a:cs typeface="Lucida Grande" charset="0"/>
              </a:rPr>
              <a:t>‘ AI ’</a:t>
            </a:r>
            <a:endParaRPr lang="en-GB" sz="2000" b="1" dirty="0"/>
          </a:p>
        </p:txBody>
      </p:sp>
      <p:sp>
        <p:nvSpPr>
          <p:cNvPr id="51" name="TextBox 50"/>
          <p:cNvSpPr txBox="1"/>
          <p:nvPr/>
        </p:nvSpPr>
        <p:spPr>
          <a:xfrm>
            <a:off x="2456713" y="5148188"/>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52" name="TextBox 51"/>
          <p:cNvSpPr txBox="1"/>
          <p:nvPr/>
        </p:nvSpPr>
        <p:spPr>
          <a:xfrm>
            <a:off x="1928103" y="5517648"/>
            <a:ext cx="530168" cy="262519"/>
          </a:xfrm>
          <a:prstGeom prst="rect">
            <a:avLst/>
          </a:prstGeom>
          <a:noFill/>
          <a:ln>
            <a:solidFill>
              <a:srgbClr val="03B9FF"/>
            </a:solidFill>
          </a:ln>
        </p:spPr>
        <p:txBody>
          <a:bodyPr wrap="square" rtlCol="0">
            <a:spAutoFit/>
          </a:bodyPr>
          <a:lstStyle/>
          <a:p>
            <a:endParaRPr lang="en-US" sz="1801" dirty="0"/>
          </a:p>
        </p:txBody>
      </p:sp>
      <p:sp>
        <p:nvSpPr>
          <p:cNvPr id="62" name="TextBox 61"/>
          <p:cNvSpPr txBox="1"/>
          <p:nvPr/>
        </p:nvSpPr>
        <p:spPr>
          <a:xfrm>
            <a:off x="2964614" y="6136622"/>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63" name="TextBox 62"/>
          <p:cNvSpPr txBox="1"/>
          <p:nvPr/>
        </p:nvSpPr>
        <p:spPr>
          <a:xfrm>
            <a:off x="2627738" y="6502141"/>
            <a:ext cx="330552" cy="262519"/>
          </a:xfrm>
          <a:prstGeom prst="rect">
            <a:avLst/>
          </a:prstGeom>
          <a:noFill/>
          <a:ln>
            <a:solidFill>
              <a:srgbClr val="03B9FF"/>
            </a:solidFill>
          </a:ln>
        </p:spPr>
        <p:txBody>
          <a:bodyPr wrap="square" rtlCol="0">
            <a:spAutoFit/>
          </a:bodyPr>
          <a:lstStyle/>
          <a:p>
            <a:endParaRPr lang="en-US" sz="1801" dirty="0"/>
          </a:p>
        </p:txBody>
      </p:sp>
      <p:grpSp>
        <p:nvGrpSpPr>
          <p:cNvPr id="16" name="Group 15"/>
          <p:cNvGrpSpPr/>
          <p:nvPr/>
        </p:nvGrpSpPr>
        <p:grpSpPr>
          <a:xfrm>
            <a:off x="823383" y="8660366"/>
            <a:ext cx="5753218" cy="3323987"/>
            <a:chOff x="823383" y="8660366"/>
            <a:chExt cx="5753218" cy="3323987"/>
          </a:xfrm>
        </p:grpSpPr>
        <p:sp>
          <p:nvSpPr>
            <p:cNvPr id="25" name="Rectangle 24"/>
            <p:cNvSpPr/>
            <p:nvPr/>
          </p:nvSpPr>
          <p:spPr>
            <a:xfrm>
              <a:off x="823383" y="8660366"/>
              <a:ext cx="5753218" cy="332398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mistakes</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Sec5Part3</a:t>
              </a:r>
            </a:p>
            <a:p>
              <a:pPr marL="171450" indent="-171450">
                <a:buFont typeface="Arial" charset="0"/>
                <a:buChar char="•"/>
              </a:pPr>
              <a:r>
                <a:rPr lang="en-GB" sz="1200" dirty="0" smtClean="0">
                  <a:latin typeface="Lucida Grande" charset="0"/>
                  <a:ea typeface="Lucida Grande" charset="0"/>
                  <a:cs typeface="Lucida Grande" charset="0"/>
                </a:rPr>
                <a:t>Open the Assignment </a:t>
              </a:r>
              <a:r>
                <a:rPr lang="en-GB" sz="1200" dirty="0">
                  <a:latin typeface="Lucida Grande" charset="0"/>
                  <a:ea typeface="Lucida Grande" charset="0"/>
                  <a:cs typeface="Lucida Grande" charset="0"/>
                </a:rPr>
                <a:t>Inspector </a:t>
              </a:r>
              <a:r>
                <a:rPr lang="en-GB" sz="1200" dirty="0" smtClean="0">
                  <a:latin typeface="Lucida Grande" charset="0"/>
                  <a:ea typeface="Lucida Grande" charset="0"/>
                  <a:cs typeface="Lucida Grande" charset="0"/>
                </a:rPr>
                <a:t>module:</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Main Menu</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Assign ⟶ </a:t>
              </a:r>
              <a:r>
                <a:rPr lang="en-GB" sz="1200" b="1" dirty="0" smtClean="0">
                  <a:latin typeface="Lucida Grande" charset="0"/>
                  <a:ea typeface="Lucida Grande" charset="0"/>
                  <a:cs typeface="Lucida Grande" charset="0"/>
                </a:rPr>
                <a:t>Assignment Inspector </a:t>
              </a:r>
              <a:r>
                <a:rPr lang="en-GB" sz="1200" dirty="0" smtClean="0">
                  <a:latin typeface="Lucida Grande" charset="0"/>
                  <a:ea typeface="Lucida Grande" charset="0"/>
                  <a:cs typeface="Lucida Grande" charset="0"/>
                </a:rPr>
                <a:t>or shortcut ‘AI’</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chemicalShiftList</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CL:default</a:t>
              </a:r>
              <a:endParaRPr lang="en-GB" sz="1200" dirty="0" smtClean="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sort high-low the top table by Std. Dev</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37-1; the peak table below will populate</a:t>
              </a:r>
            </a:p>
            <a:p>
              <a:pPr marL="171450" indent="-171450">
                <a:buFont typeface="Arial" charset="0"/>
                <a:buChar char="•"/>
              </a:pPr>
              <a:r>
                <a:rPr lang="en-GB" sz="1200" dirty="0" smtClean="0">
                  <a:latin typeface="Lucida Grande" charset="0"/>
                  <a:ea typeface="Lucida Grande" charset="0"/>
                  <a:cs typeface="Lucida Grande" charset="0"/>
                </a:rPr>
                <a:t>sort the peak table by </a:t>
              </a:r>
              <a:r>
                <a:rPr lang="en-GB" sz="1200" dirty="0" err="1" smtClean="0">
                  <a:latin typeface="Lucida Grande" charset="0"/>
                  <a:ea typeface="Lucida Grande" charset="0"/>
                  <a:cs typeface="Lucida Grande" charset="0"/>
                </a:rPr>
                <a:t>Pos</a:t>
              </a:r>
              <a:r>
                <a:rPr lang="en-GB" sz="1200" dirty="0" smtClean="0">
                  <a:latin typeface="Lucida Grande" charset="0"/>
                  <a:ea typeface="Lucida Grande" charset="0"/>
                  <a:cs typeface="Lucida Grande" charset="0"/>
                </a:rPr>
                <a:t> F2</a:t>
              </a:r>
            </a:p>
            <a:p>
              <a:pPr marL="171450" indent="-171450">
                <a:buFont typeface="Arial" charset="0"/>
                <a:buChar char="•"/>
              </a:pPr>
              <a:r>
                <a:rPr lang="en-GB" sz="1200" dirty="0" smtClean="0">
                  <a:latin typeface="Lucida Grande" charset="0"/>
                  <a:ea typeface="Lucida Grande" charset="0"/>
                  <a:cs typeface="Lucida Grande" charset="0"/>
                </a:rPr>
                <a:t>double click on peak hnca.1.91</a:t>
              </a:r>
            </a:p>
            <a:p>
              <a:pPr marL="171450" indent="-171450">
                <a:buFont typeface="Arial" charset="0"/>
                <a:buChar char="•"/>
              </a:pPr>
              <a:r>
                <a:rPr lang="en-GB" sz="1200" dirty="0" smtClean="0">
                  <a:latin typeface="Lucida Grande" charset="0"/>
                  <a:ea typeface="Lucida Grande" charset="0"/>
                  <a:cs typeface="Lucida Grande" charset="0"/>
                </a:rPr>
                <a:t>zoom in to the peak on the </a:t>
              </a: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spectrum display</a:t>
              </a:r>
            </a:p>
            <a:p>
              <a:pPr marL="171450" indent="-171450">
                <a:buFont typeface="Arial" charset="0"/>
                <a:buChar char="•"/>
              </a:pPr>
              <a:r>
                <a:rPr lang="en-GB" sz="1200" dirty="0" smtClean="0">
                  <a:latin typeface="Lucida Grande" charset="0"/>
                  <a:ea typeface="Lucida Grande" charset="0"/>
                  <a:cs typeface="Lucida Grande" charset="0"/>
                </a:rPr>
                <a:t>right click on the peak, select edit Peak; the </a:t>
              </a:r>
              <a:r>
                <a:rPr lang="en-GB" sz="1200" b="1" dirty="0" smtClean="0">
                  <a:latin typeface="Lucida Grande" charset="0"/>
                  <a:ea typeface="Lucida Grande" charset="0"/>
                  <a:cs typeface="Lucida Grande" charset="0"/>
                </a:rPr>
                <a:t>Peak Assigner</a:t>
              </a:r>
              <a:r>
                <a:rPr lang="en-GB" sz="1200" dirty="0" smtClean="0">
                  <a:latin typeface="Lucida Grande" charset="0"/>
                  <a:ea typeface="Lucida Grande" charset="0"/>
                  <a:cs typeface="Lucida Grande" charset="0"/>
                </a:rPr>
                <a:t> module will appear</a:t>
              </a:r>
              <a:endParaRPr lang="en-GB" sz="1200" dirty="0">
                <a:latin typeface="Lucida Grande" charset="0"/>
                <a:ea typeface="Lucida Grande" charset="0"/>
                <a:cs typeface="Lucida Grande" charset="0"/>
              </a:endParaRP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620" y="11011822"/>
              <a:ext cx="1172515" cy="864582"/>
            </a:xfrm>
            <a:prstGeom prst="rect">
              <a:avLst/>
            </a:prstGeom>
          </p:spPr>
        </p:pic>
        <p:sp>
          <p:nvSpPr>
            <p:cNvPr id="64" name="Down Arrow 63"/>
            <p:cNvSpPr/>
            <p:nvPr/>
          </p:nvSpPr>
          <p:spPr>
            <a:xfrm rot="5400000">
              <a:off x="3868459" y="11314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5" name="TextBox 64"/>
            <p:cNvSpPr txBox="1"/>
            <p:nvPr/>
          </p:nvSpPr>
          <p:spPr>
            <a:xfrm>
              <a:off x="2943335" y="11536600"/>
              <a:ext cx="838021" cy="126313"/>
            </a:xfrm>
            <a:prstGeom prst="rect">
              <a:avLst/>
            </a:prstGeom>
            <a:noFill/>
            <a:ln>
              <a:solidFill>
                <a:srgbClr val="03B9FF"/>
              </a:solidFill>
            </a:ln>
          </p:spPr>
          <p:txBody>
            <a:bodyPr wrap="square" rtlCol="0">
              <a:spAutoFit/>
            </a:bodyPr>
            <a:lstStyle/>
            <a:p>
              <a:endParaRPr lang="en-US" sz="1801" dirty="0"/>
            </a:p>
          </p:txBody>
        </p:sp>
      </p:grpSp>
    </p:spTree>
    <p:extLst>
      <p:ext uri="{BB962C8B-B14F-4D97-AF65-F5344CB8AC3E}">
        <p14:creationId xmlns:p14="http://schemas.microsoft.com/office/powerpoint/2010/main" val="46518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2701" y="817419"/>
            <a:ext cx="6858000" cy="71788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307905"/>
          </a:xfrm>
          <a:prstGeom prst="rect">
            <a:avLst/>
          </a:prstGeom>
        </p:spPr>
        <p:txBody>
          <a:bodyPr wrap="square">
            <a:spAutoFit/>
          </a:bodyPr>
          <a:lstStyle/>
          <a:p>
            <a:pPr algn="ctr"/>
            <a:r>
              <a:rPr lang="en-GB" sz="1401" dirty="0" smtClean="0">
                <a:latin typeface="Lucida Grande" charset="0"/>
                <a:ea typeface="ＭＳ 明朝" charset="-128"/>
              </a:rPr>
              <a:t>1B</a:t>
            </a:r>
            <a:endParaRPr lang="en-US" sz="1801" dirty="0"/>
          </a:p>
        </p:txBody>
      </p:sp>
      <p:sp>
        <p:nvSpPr>
          <p:cNvPr id="25" name="Rectangle 24"/>
          <p:cNvSpPr/>
          <p:nvPr/>
        </p:nvSpPr>
        <p:spPr>
          <a:xfrm>
            <a:off x="823383" y="8591354"/>
            <a:ext cx="5753218" cy="1661993"/>
          </a:xfrm>
          <a:prstGeom prst="rect">
            <a:avLst/>
          </a:prstGeom>
        </p:spPr>
        <p:txBody>
          <a:bodyPr wrap="square">
            <a:spAutoFit/>
          </a:bodyPr>
          <a:lstStyle/>
          <a:p>
            <a:pPr algn="just"/>
            <a:r>
              <a:rPr lang="en-GB" sz="1200" b="1" dirty="0">
                <a:latin typeface="Lucida Grande" charset="0"/>
                <a:ea typeface="Lucida Grande" charset="0"/>
                <a:cs typeface="Lucida Grande" charset="0"/>
              </a:rPr>
              <a:t>Edit Assignment</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Double click on A.37.ASP.CA on right table located in the middle panel;</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this will assign the atom to the selected peak</a:t>
            </a:r>
          </a:p>
          <a:p>
            <a:pPr marL="171450" indent="-171450">
              <a:buFont typeface="Arial" charset="0"/>
              <a:buChar char="•"/>
            </a:pPr>
            <a:r>
              <a:rPr lang="en-GB" sz="1200" dirty="0">
                <a:latin typeface="Lucida Grande" charset="0"/>
                <a:ea typeface="Lucida Grande" charset="0"/>
                <a:cs typeface="Lucida Grande" charset="0"/>
              </a:rPr>
              <a:t>Double click on </a:t>
            </a:r>
            <a:r>
              <a:rPr lang="en-GB" sz="1200" dirty="0" smtClean="0">
                <a:latin typeface="Lucida Grande" charset="0"/>
                <a:ea typeface="Lucida Grande" charset="0"/>
                <a:cs typeface="Lucida Grande" charset="0"/>
              </a:rPr>
              <a:t>A.37-1.CA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left table; this </a:t>
            </a:r>
            <a:r>
              <a:rPr lang="en-GB" sz="1200" dirty="0">
                <a:latin typeface="Lucida Grande" charset="0"/>
                <a:ea typeface="Lucida Grande" charset="0"/>
                <a:cs typeface="Lucida Grande" charset="0"/>
              </a:rPr>
              <a:t>will </a:t>
            </a:r>
            <a:r>
              <a:rPr lang="en-GB" sz="1200" dirty="0" smtClean="0">
                <a:latin typeface="Lucida Grande" charset="0"/>
                <a:ea typeface="Lucida Grande" charset="0"/>
                <a:cs typeface="Lucida Grande" charset="0"/>
              </a:rPr>
              <a:t>delete the </a:t>
            </a:r>
            <a:r>
              <a:rPr lang="en-GB" sz="1200" dirty="0">
                <a:latin typeface="Lucida Grande" charset="0"/>
                <a:ea typeface="Lucida Grande" charset="0"/>
                <a:cs typeface="Lucida Grande" charset="0"/>
              </a:rPr>
              <a:t>atom </a:t>
            </a:r>
            <a:r>
              <a:rPr lang="en-GB" sz="1200" dirty="0" smtClean="0">
                <a:latin typeface="Lucida Grande" charset="0"/>
                <a:ea typeface="Lucida Grande" charset="0"/>
                <a:cs typeface="Lucida Grande" charset="0"/>
              </a:rPr>
              <a:t>from the </a:t>
            </a:r>
            <a:r>
              <a:rPr lang="en-GB" sz="1200" dirty="0">
                <a:latin typeface="Lucida Grande" charset="0"/>
                <a:ea typeface="Lucida Grande" charset="0"/>
                <a:cs typeface="Lucida Grande" charset="0"/>
              </a:rPr>
              <a:t>selected </a:t>
            </a:r>
            <a:r>
              <a:rPr lang="en-GB" sz="1200" dirty="0" smtClean="0">
                <a:latin typeface="Lucida Grande" charset="0"/>
                <a:ea typeface="Lucida Grande" charset="0"/>
                <a:cs typeface="Lucida Grande" charset="0"/>
              </a:rPr>
              <a:t>peak and the project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8" name="Rectangle 37"/>
          <p:cNvSpPr/>
          <p:nvPr/>
        </p:nvSpPr>
        <p:spPr>
          <a:xfrm>
            <a:off x="5940761" y="55427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7" y="1136946"/>
            <a:ext cx="4661210" cy="35166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87" y="5058001"/>
            <a:ext cx="4680000" cy="1071253"/>
          </a:xfrm>
          <a:prstGeom prst="rect">
            <a:avLst/>
          </a:prstGeom>
        </p:spPr>
      </p:pic>
      <p:sp>
        <p:nvSpPr>
          <p:cNvPr id="29" name="Down Arrow 28"/>
          <p:cNvSpPr/>
          <p:nvPr/>
        </p:nvSpPr>
        <p:spPr>
          <a:xfrm rot="5400000">
            <a:off x="3766034" y="25268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extBox 30"/>
          <p:cNvSpPr txBox="1"/>
          <p:nvPr/>
        </p:nvSpPr>
        <p:spPr>
          <a:xfrm>
            <a:off x="4351070" y="2636420"/>
            <a:ext cx="1418794" cy="646587"/>
          </a:xfrm>
          <a:prstGeom prst="rect">
            <a:avLst/>
          </a:prstGeom>
          <a:solidFill>
            <a:schemeClr val="bg1"/>
          </a:solidFill>
          <a:ln>
            <a:solidFill>
              <a:srgbClr val="03B9FF"/>
            </a:solidFill>
          </a:ln>
        </p:spPr>
        <p:txBody>
          <a:bodyPr wrap="square" rtlCol="0">
            <a:spAutoFit/>
          </a:bodyPr>
          <a:lstStyle/>
          <a:p>
            <a:r>
              <a:rPr lang="en-US" sz="1801" dirty="0" smtClean="0"/>
              <a:t>Double click</a:t>
            </a:r>
          </a:p>
          <a:p>
            <a:r>
              <a:rPr lang="en-US" sz="1801" dirty="0" smtClean="0"/>
              <a:t>to assign</a:t>
            </a:r>
            <a:endParaRPr lang="en-US" sz="1801" dirty="0"/>
          </a:p>
        </p:txBody>
      </p:sp>
      <p:sp>
        <p:nvSpPr>
          <p:cNvPr id="35" name="Down Arrow 34"/>
          <p:cNvSpPr/>
          <p:nvPr/>
        </p:nvSpPr>
        <p:spPr>
          <a:xfrm rot="5400000">
            <a:off x="2040551" y="50983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625587" y="5207966"/>
            <a:ext cx="1406918" cy="646587"/>
          </a:xfrm>
          <a:prstGeom prst="rect">
            <a:avLst/>
          </a:prstGeom>
          <a:solidFill>
            <a:schemeClr val="bg1"/>
          </a:solidFill>
          <a:ln>
            <a:solidFill>
              <a:srgbClr val="03B9FF"/>
            </a:solidFill>
          </a:ln>
        </p:spPr>
        <p:txBody>
          <a:bodyPr wrap="square" rtlCol="0">
            <a:spAutoFit/>
          </a:bodyPr>
          <a:lstStyle/>
          <a:p>
            <a:r>
              <a:rPr lang="en-US" sz="1801" dirty="0" smtClean="0"/>
              <a:t>Double click</a:t>
            </a:r>
          </a:p>
          <a:p>
            <a:r>
              <a:rPr lang="en-US" sz="1801" dirty="0"/>
              <a:t>to </a:t>
            </a:r>
            <a:r>
              <a:rPr lang="en-US" sz="1801" dirty="0" smtClean="0"/>
              <a:t>de-assign</a:t>
            </a:r>
            <a:endParaRPr lang="en-US" sz="1801" dirty="0"/>
          </a:p>
        </p:txBody>
      </p:sp>
      <p:sp>
        <p:nvSpPr>
          <p:cNvPr id="13" name="Rectangle 12"/>
          <p:cNvSpPr/>
          <p:nvPr/>
        </p:nvSpPr>
        <p:spPr>
          <a:xfrm>
            <a:off x="111005" y="6948316"/>
            <a:ext cx="6288375" cy="1015663"/>
          </a:xfrm>
          <a:prstGeom prst="rect">
            <a:avLst/>
          </a:prstGeom>
        </p:spPr>
        <p:txBody>
          <a:bodyPr wrap="square">
            <a:spAutoFit/>
          </a:bodyPr>
          <a:lstStyle/>
          <a:p>
            <a:pPr algn="just"/>
            <a:r>
              <a:rPr lang="en-US" sz="1000" dirty="0">
                <a:latin typeface="LucidaGrande" charset="0"/>
              </a:rPr>
              <a:t>The </a:t>
            </a:r>
            <a:r>
              <a:rPr lang="en-US" sz="1000" b="1" dirty="0">
                <a:latin typeface="LucidaGrande" charset="0"/>
              </a:rPr>
              <a:t>Peak </a:t>
            </a:r>
            <a:r>
              <a:rPr lang="en-US" sz="1000" b="1" dirty="0" smtClean="0">
                <a:latin typeface="LucidaGrande" charset="0"/>
              </a:rPr>
              <a:t>Assigner </a:t>
            </a:r>
            <a:r>
              <a:rPr lang="en-US" sz="1000" dirty="0" smtClean="0">
                <a:latin typeface="LucidaGrande" charset="0"/>
              </a:rPr>
              <a:t>is very versatile and it has </a:t>
            </a:r>
            <a:r>
              <a:rPr lang="en-US" sz="1000" dirty="0">
                <a:latin typeface="LucidaGrande" charset="0"/>
              </a:rPr>
              <a:t>a number of options to guide its </a:t>
            </a:r>
            <a:r>
              <a:rPr lang="en-GB" sz="1000" dirty="0" smtClean="0">
                <a:latin typeface="LucidaGrande" charset="0"/>
              </a:rPr>
              <a:t>behaviour</a:t>
            </a:r>
            <a:r>
              <a:rPr lang="en-US" sz="1000" dirty="0" smtClean="0">
                <a:latin typeface="LucidaGrande" charset="0"/>
              </a:rPr>
              <a:t>. </a:t>
            </a:r>
            <a:r>
              <a:rPr lang="en-US" sz="1000" dirty="0">
                <a:latin typeface="LucidaGrande" charset="0"/>
              </a:rPr>
              <a:t>Use the gear box to show/hide these. Crucial parameters are the assignment tolerances along each dimension for the different spectra. These are set to (sensible) default values but can also be modified by using the “dimensions” </a:t>
            </a:r>
            <a:r>
              <a:rPr lang="en-US" sz="1000" dirty="0" smtClean="0">
                <a:latin typeface="LucidaGrande" charset="0"/>
              </a:rPr>
              <a:t>panel </a:t>
            </a:r>
            <a:r>
              <a:rPr lang="en-US" sz="1000" dirty="0">
                <a:latin typeface="LucidaGrande" charset="0"/>
              </a:rPr>
              <a:t>of the spectral properties popups of the respective spectra. </a:t>
            </a:r>
            <a:r>
              <a:rPr lang="en-US" sz="1000" dirty="0" smtClean="0">
                <a:latin typeface="LucidaGrande" charset="0"/>
              </a:rPr>
              <a:t>You can </a:t>
            </a:r>
            <a:r>
              <a:rPr lang="en-US" sz="1000" dirty="0">
                <a:latin typeface="LucidaGrande" charset="0"/>
              </a:rPr>
              <a:t>also </a:t>
            </a:r>
            <a:r>
              <a:rPr lang="en-US" sz="1000" dirty="0" smtClean="0">
                <a:latin typeface="LucidaGrande" charset="0"/>
              </a:rPr>
              <a:t>open the module from the main menu </a:t>
            </a:r>
            <a:r>
              <a:rPr lang="en-US" sz="1000" dirty="0" smtClean="0">
                <a:latin typeface="LucidaGrande" charset="0"/>
                <a:sym typeface="Wingdings"/>
              </a:rPr>
              <a:t></a:t>
            </a:r>
            <a:r>
              <a:rPr lang="en-US" sz="1000" dirty="0" smtClean="0">
                <a:latin typeface="LucidaGrande" charset="0"/>
              </a:rPr>
              <a:t> Assign </a:t>
            </a:r>
            <a:r>
              <a:rPr lang="en-US" sz="1000" dirty="0" smtClean="0">
                <a:latin typeface="LucidaGrande" charset="0"/>
                <a:sym typeface="Wingdings"/>
              </a:rPr>
              <a:t> Peak Assigner (shortcut “AA”) </a:t>
            </a:r>
            <a:endParaRPr lang="en-US" sz="1000" dirty="0"/>
          </a:p>
        </p:txBody>
      </p:sp>
      <p:sp>
        <p:nvSpPr>
          <p:cNvPr id="45" name="Rectangle 44"/>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grpSp>
        <p:nvGrpSpPr>
          <p:cNvPr id="21" name="Group 20"/>
          <p:cNvGrpSpPr/>
          <p:nvPr/>
        </p:nvGrpSpPr>
        <p:grpSpPr>
          <a:xfrm>
            <a:off x="-3226" y="-14941"/>
            <a:ext cx="962415" cy="831273"/>
            <a:chOff x="981230" y="-31859"/>
            <a:chExt cx="962415" cy="831273"/>
          </a:xfrm>
        </p:grpSpPr>
        <p:sp>
          <p:nvSpPr>
            <p:cNvPr id="22" name="Rectangle 21"/>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Tree>
    <p:extLst>
      <p:ext uri="{BB962C8B-B14F-4D97-AF65-F5344CB8AC3E}">
        <p14:creationId xmlns:p14="http://schemas.microsoft.com/office/powerpoint/2010/main" val="670116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3839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1058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3584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38" name="Rectangle 37"/>
          <p:cNvSpPr/>
          <p:nvPr/>
        </p:nvSpPr>
        <p:spPr>
          <a:xfrm>
            <a:off x="5940761" y="561141"/>
            <a:ext cx="917239" cy="276999"/>
          </a:xfrm>
          <a:prstGeom prst="rect">
            <a:avLst/>
          </a:prstGeom>
        </p:spPr>
        <p:txBody>
          <a:bodyPr wrap="square">
            <a:spAutoFit/>
          </a:bodyPr>
          <a:lstStyle/>
          <a:p>
            <a:r>
              <a:rPr lang="en-US" sz="1200" dirty="0" smtClean="0">
                <a:latin typeface="Lucida Grande" charset="0"/>
                <a:ea typeface="Lucida Grande" charset="0"/>
                <a:cs typeface="Lucida Grande" charset="0"/>
              </a:rPr>
              <a:t>Sec5Part4</a:t>
            </a:r>
            <a:endParaRPr lang="en-GB" sz="1200" dirty="0"/>
          </a:p>
        </p:txBody>
      </p:sp>
      <p:sp>
        <p:nvSpPr>
          <p:cNvPr id="10" name="Slide Number Placeholder 9"/>
          <p:cNvSpPr>
            <a:spLocks noGrp="1"/>
          </p:cNvSpPr>
          <p:nvPr>
            <p:ph type="sldNum" sz="quarter" idx="12"/>
          </p:nvPr>
        </p:nvSpPr>
        <p:spPr>
          <a:xfrm>
            <a:off x="4843463" y="11096982"/>
            <a:ext cx="1543050" cy="649111"/>
          </a:xfrm>
        </p:spPr>
        <p:txBody>
          <a:bodyPr/>
          <a:lstStyle/>
          <a:p>
            <a:fld id="{EAB789F6-3BD3-1645-B8E5-7AE28DC0F5BB}" type="slidenum">
              <a:rPr lang="en-US" smtClean="0"/>
              <a:t>21</a:t>
            </a:fld>
            <a:endParaRPr lang="en-US"/>
          </a:p>
        </p:txBody>
      </p:sp>
      <p:sp>
        <p:nvSpPr>
          <p:cNvPr id="2" name="Rectangle 1"/>
          <p:cNvSpPr/>
          <p:nvPr/>
        </p:nvSpPr>
        <p:spPr>
          <a:xfrm>
            <a:off x="336654" y="6736229"/>
            <a:ext cx="5968195" cy="1015663"/>
          </a:xfrm>
          <a:prstGeom prst="rect">
            <a:avLst/>
          </a:prstGeom>
        </p:spPr>
        <p:txBody>
          <a:bodyPr wrap="square">
            <a:spAutoFit/>
          </a:bodyPr>
          <a:lstStyle/>
          <a:p>
            <a:r>
              <a:rPr lang="en-US" sz="1000" dirty="0" smtClean="0">
                <a:latin typeface="LucidaGrande" charset="0"/>
              </a:rPr>
              <a:t>Sec5Part4.ccpn is a project that contains a assignment error; To identify assignment errors you can use the sequence graph. In this project, scrolling </a:t>
            </a:r>
            <a:r>
              <a:rPr lang="en-US" sz="1000" dirty="0">
                <a:latin typeface="LucidaGrande" charset="0"/>
              </a:rPr>
              <a:t>through the </a:t>
            </a:r>
            <a:r>
              <a:rPr lang="en-US" sz="1000" dirty="0" smtClean="0">
                <a:latin typeface="LucidaGrande" charset="0"/>
              </a:rPr>
              <a:t>sequence graph of </a:t>
            </a:r>
            <a:r>
              <a:rPr lang="en-US" sz="1000" dirty="0" err="1" smtClean="0">
                <a:latin typeface="LucidaGrande" charset="0"/>
              </a:rPr>
              <a:t>nmrChain</a:t>
            </a:r>
            <a:r>
              <a:rPr lang="en-US" sz="1000" dirty="0" smtClean="0">
                <a:latin typeface="LucidaGrande" charset="0"/>
              </a:rPr>
              <a:t> A, </a:t>
            </a:r>
            <a:r>
              <a:rPr lang="en-US" sz="1000" dirty="0">
                <a:latin typeface="LucidaGrande" charset="0"/>
              </a:rPr>
              <a:t>you will notice multiple lines connecting the N atom of A.21.TRP to atoms much further down the sequence; in fact they go to the H of A.71.LYS and the CB of A.70.ASP. These are clearly mistakes in the assignment and should be </a:t>
            </a:r>
            <a:r>
              <a:rPr lang="en-US" sz="1000" dirty="0" smtClean="0">
                <a:latin typeface="LucidaGrande" charset="0"/>
              </a:rPr>
              <a:t>corrected.</a:t>
            </a:r>
            <a:endParaRPr lang="en-US" sz="1000" dirty="0">
              <a:latin typeface="LucidaGrande" charset="0"/>
            </a:endParaRPr>
          </a:p>
          <a:p>
            <a:endParaRPr lang="en-US" sz="1000" dirty="0"/>
          </a:p>
        </p:txBody>
      </p:sp>
      <p:sp>
        <p:nvSpPr>
          <p:cNvPr id="41" name="TextBox 40"/>
          <p:cNvSpPr txBox="1"/>
          <p:nvPr/>
        </p:nvSpPr>
        <p:spPr>
          <a:xfrm>
            <a:off x="477982" y="849085"/>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Sec5Part4</a:t>
            </a:r>
            <a:endParaRPr lang="en-US" sz="1400" b="1" dirty="0">
              <a:latin typeface="Lucida Grande" charset="0"/>
              <a:ea typeface="Lucida Grande" charset="0"/>
              <a:cs typeface="Lucida Grande" charset="0"/>
            </a:endParaRPr>
          </a:p>
        </p:txBody>
      </p:sp>
      <p:sp>
        <p:nvSpPr>
          <p:cNvPr id="25" name="Rectangle 24"/>
          <p:cNvSpPr/>
          <p:nvPr/>
        </p:nvSpPr>
        <p:spPr>
          <a:xfrm>
            <a:off x="823383" y="8457166"/>
            <a:ext cx="5753218" cy="3508653"/>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Sec5Part4</a:t>
            </a:r>
          </a:p>
          <a:p>
            <a:pPr marL="171450" indent="-171450">
              <a:buFont typeface="Arial" charset="0"/>
              <a:buChar char="•"/>
            </a:pPr>
            <a:r>
              <a:rPr lang="en-GB" sz="1200" dirty="0" smtClean="0">
                <a:latin typeface="Lucida Grande" charset="0"/>
                <a:ea typeface="Lucida Grande" charset="0"/>
                <a:cs typeface="Lucida Grande" charset="0"/>
              </a:rPr>
              <a:t>Open Sequence Graph with shortcut “SG”</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a:t>
            </a:r>
          </a:p>
          <a:p>
            <a:pPr marL="171450" indent="-171450">
              <a:buFont typeface="Arial" charset="0"/>
              <a:buChar char="•"/>
            </a:pPr>
            <a:r>
              <a:rPr lang="en-GB" sz="1200" dirty="0" smtClean="0">
                <a:latin typeface="Lucida Grande" charset="0"/>
                <a:ea typeface="Lucida Grande" charset="0"/>
                <a:cs typeface="Lucida Grande" charset="0"/>
              </a:rPr>
              <a:t>Toggle settings, check Show Tree</a:t>
            </a:r>
          </a:p>
          <a:p>
            <a:pPr marL="171450" indent="-171450">
              <a:buFont typeface="Arial" charset="0"/>
              <a:buChar char="•"/>
            </a:pPr>
            <a:r>
              <a:rPr lang="en-GB" sz="1200" dirty="0" smtClean="0">
                <a:latin typeface="Lucida Grande" charset="0"/>
                <a:ea typeface="Lucida Grande" charset="0"/>
                <a:cs typeface="Lucida Grande" charset="0"/>
              </a:rPr>
              <a:t>Scroll to the right and search for A.21.TRP</a:t>
            </a:r>
          </a:p>
          <a:p>
            <a:pPr marL="171450" indent="-171450">
              <a:buFont typeface="Arial" charset="0"/>
              <a:buChar char="•"/>
            </a:pPr>
            <a:r>
              <a:rPr lang="en-GB" sz="1200" dirty="0" smtClean="0">
                <a:latin typeface="Lucida Grande" charset="0"/>
                <a:ea typeface="Lucida Grande" charset="0"/>
                <a:cs typeface="Lucida Grande" charset="0"/>
              </a:rPr>
              <a:t>Select the H, Right click on it</a:t>
            </a:r>
          </a:p>
          <a:p>
            <a:pPr marL="171450" indent="-171450">
              <a:buFont typeface="Arial" charset="0"/>
              <a:buChar char="•"/>
            </a:pPr>
            <a:r>
              <a:rPr lang="en-GB" sz="1200" dirty="0" smtClean="0">
                <a:latin typeface="Lucida Grande" charset="0"/>
                <a:ea typeface="Lucida Grande" charset="0"/>
                <a:cs typeface="Lucida Grande" charset="0"/>
              </a:rPr>
              <a:t>search and click all A.21.TRP peaks from the submenus so to remove the unwanted connections</a:t>
            </a:r>
          </a:p>
          <a:p>
            <a:endParaRPr lang="en-GB" sz="1200" dirty="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wrong connections have been removed, which means the peaks have been de-assign from that NmrAtom. You can further edit </a:t>
            </a:r>
            <a:r>
              <a:rPr lang="en-GB" sz="1200" smtClean="0">
                <a:latin typeface="Lucida Grande" charset="0"/>
                <a:ea typeface="Lucida Grande" charset="0"/>
                <a:cs typeface="Lucida Grande" charset="0"/>
              </a:rPr>
              <a:t>the NmrAtom </a:t>
            </a:r>
            <a:r>
              <a:rPr lang="en-GB" sz="1200" dirty="0" smtClean="0">
                <a:latin typeface="Lucida Grande" charset="0"/>
                <a:ea typeface="Lucida Grande" charset="0"/>
                <a:cs typeface="Lucida Grande" charset="0"/>
              </a:rPr>
              <a:t>using the other tools of Assign like the Peak Assigner module. </a:t>
            </a: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1850572" y="107230"/>
            <a:ext cx="3217547" cy="738792"/>
          </a:xfrm>
          <a:prstGeom prst="rect">
            <a:avLst/>
          </a:prstGeom>
        </p:spPr>
        <p:txBody>
          <a:bodyPr wrap="squar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49" y="1383625"/>
            <a:ext cx="2928814" cy="5258552"/>
          </a:xfrm>
          <a:prstGeom prst="rect">
            <a:avLst/>
          </a:prstGeom>
        </p:spPr>
      </p:pic>
      <p:sp>
        <p:nvSpPr>
          <p:cNvPr id="44" name="Down Arrow 43"/>
          <p:cNvSpPr/>
          <p:nvPr/>
        </p:nvSpPr>
        <p:spPr>
          <a:xfrm rot="15540319">
            <a:off x="1299133" y="533769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TextBox 44"/>
          <p:cNvSpPr txBox="1"/>
          <p:nvPr/>
        </p:nvSpPr>
        <p:spPr>
          <a:xfrm>
            <a:off x="442499" y="5728790"/>
            <a:ext cx="871044" cy="646587"/>
          </a:xfrm>
          <a:prstGeom prst="rect">
            <a:avLst/>
          </a:prstGeom>
          <a:solidFill>
            <a:schemeClr val="bg1"/>
          </a:solidFill>
          <a:ln>
            <a:solidFill>
              <a:srgbClr val="03B9FF"/>
            </a:solidFill>
          </a:ln>
        </p:spPr>
        <p:txBody>
          <a:bodyPr wrap="square" rtlCol="0">
            <a:spAutoFit/>
          </a:bodyPr>
          <a:lstStyle/>
          <a:p>
            <a:r>
              <a:rPr lang="en-US" sz="1801" smtClean="0"/>
              <a:t>Right click H</a:t>
            </a:r>
            <a:endParaRPr lang="en-US" sz="1801" dirty="0"/>
          </a:p>
        </p:txBody>
      </p:sp>
      <p:sp>
        <p:nvSpPr>
          <p:cNvPr id="46" name="TextBox 45"/>
          <p:cNvSpPr txBox="1"/>
          <p:nvPr/>
        </p:nvSpPr>
        <p:spPr>
          <a:xfrm>
            <a:off x="1677282" y="5426955"/>
            <a:ext cx="173290" cy="233616"/>
          </a:xfrm>
          <a:prstGeom prst="rect">
            <a:avLst/>
          </a:prstGeom>
          <a:noFill/>
          <a:ln w="22225">
            <a:solidFill>
              <a:srgbClr val="03B9FF"/>
            </a:solidFill>
          </a:ln>
        </p:spPr>
        <p:txBody>
          <a:bodyPr wrap="square" rtlCol="0">
            <a:spAutoFit/>
          </a:bodyPr>
          <a:lstStyle/>
          <a:p>
            <a:endParaRPr lang="en-US" sz="1801" dirty="0"/>
          </a:p>
        </p:txBody>
      </p:sp>
      <p:pic>
        <p:nvPicPr>
          <p:cNvPr id="17" name="Picture 16"/>
          <p:cNvPicPr>
            <a:picLocks noChangeAspect="1"/>
          </p:cNvPicPr>
          <p:nvPr/>
        </p:nvPicPr>
        <p:blipFill rotWithShape="1">
          <a:blip r:embed="rId4"/>
          <a:srcRect l="3021" t="3704" r="4386" b="-6566"/>
          <a:stretch/>
        </p:blipFill>
        <p:spPr>
          <a:xfrm>
            <a:off x="4354760" y="4783742"/>
            <a:ext cx="1800000" cy="1475999"/>
          </a:xfrm>
          <a:prstGeom prst="rect">
            <a:avLst/>
          </a:prstGeom>
        </p:spPr>
      </p:pic>
      <p:pic>
        <p:nvPicPr>
          <p:cNvPr id="18" name="Picture 17"/>
          <p:cNvPicPr>
            <a:picLocks noChangeAspect="1"/>
          </p:cNvPicPr>
          <p:nvPr/>
        </p:nvPicPr>
        <p:blipFill>
          <a:blip r:embed="rId5"/>
          <a:stretch>
            <a:fillRect/>
          </a:stretch>
        </p:blipFill>
        <p:spPr>
          <a:xfrm>
            <a:off x="4347339" y="3130889"/>
            <a:ext cx="1844345" cy="1343993"/>
          </a:xfrm>
          <a:prstGeom prst="rect">
            <a:avLst/>
          </a:prstGeom>
        </p:spPr>
      </p:pic>
      <p:grpSp>
        <p:nvGrpSpPr>
          <p:cNvPr id="21" name="Group 20"/>
          <p:cNvGrpSpPr/>
          <p:nvPr/>
        </p:nvGrpSpPr>
        <p:grpSpPr>
          <a:xfrm>
            <a:off x="-3226" y="-14941"/>
            <a:ext cx="962415" cy="831273"/>
            <a:chOff x="981230" y="-31859"/>
            <a:chExt cx="962415" cy="831273"/>
          </a:xfrm>
        </p:grpSpPr>
        <p:sp>
          <p:nvSpPr>
            <p:cNvPr id="22" name="Rectangle 21"/>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Rectangle 23"/>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1</a:t>
              </a:r>
              <a:endParaRPr lang="en-US" dirty="0"/>
            </a:p>
          </p:txBody>
        </p:sp>
      </p:grpSp>
    </p:spTree>
    <p:extLst>
      <p:ext uri="{BB962C8B-B14F-4D97-AF65-F5344CB8AC3E}">
        <p14:creationId xmlns:p14="http://schemas.microsoft.com/office/powerpoint/2010/main" val="1288892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17396"/>
            <a:ext cx="6876000" cy="77419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936396"/>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A</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22</a:t>
            </a:fld>
            <a:endParaRPr lang="en-US"/>
          </a:p>
        </p:txBody>
      </p:sp>
      <p:sp>
        <p:nvSpPr>
          <p:cNvPr id="2" name="Rectangle 1"/>
          <p:cNvSpPr/>
          <p:nvPr/>
        </p:nvSpPr>
        <p:spPr>
          <a:xfrm>
            <a:off x="369296" y="7659212"/>
            <a:ext cx="5968195" cy="400110"/>
          </a:xfrm>
          <a:prstGeom prst="rect">
            <a:avLst/>
          </a:prstGeom>
        </p:spPr>
        <p:txBody>
          <a:bodyPr wrap="square">
            <a:spAutoFit/>
          </a:bodyPr>
          <a:lstStyle/>
          <a:p>
            <a:r>
              <a:rPr lang="en-US" sz="1000" dirty="0" smtClean="0">
                <a:latin typeface="LucidaGrande" charset="0"/>
              </a:rPr>
              <a:t>Assuming you have pre-knowledge of a peak assignment, this HOW-TO will show how to assign residues and atoms to any dimensionality peaks in few simple steps.</a:t>
            </a:r>
            <a:endParaRPr lang="en-US" sz="1000" dirty="0"/>
          </a:p>
        </p:txBody>
      </p:sp>
      <p:sp>
        <p:nvSpPr>
          <p:cNvPr id="25" name="Rectangle 24"/>
          <p:cNvSpPr/>
          <p:nvPr/>
        </p:nvSpPr>
        <p:spPr>
          <a:xfrm>
            <a:off x="823383" y="9035117"/>
            <a:ext cx="5753218" cy="2123658"/>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Create Chain and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a new project</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from the Sec5Spectra folder</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a:latin typeface="Lucida Grande" charset="0"/>
                <a:ea typeface="Lucida Grande" charset="0"/>
                <a:cs typeface="Lucida Grande" charset="0"/>
              </a:rPr>
              <a:t>F</a:t>
            </a:r>
            <a:r>
              <a:rPr lang="en-GB" sz="1200" dirty="0" err="1" smtClean="0">
                <a:latin typeface="Lucida Grande" charset="0"/>
                <a:ea typeface="Lucida Grande" charset="0"/>
                <a:cs typeface="Lucida Grande" charset="0"/>
              </a:rPr>
              <a:t>asta</a:t>
            </a:r>
            <a:r>
              <a:rPr lang="en-GB" sz="1200" dirty="0" smtClean="0">
                <a:latin typeface="Lucida Grande" charset="0"/>
                <a:ea typeface="Lucida Grande" charset="0"/>
                <a:cs typeface="Lucida Grande" charset="0"/>
              </a:rPr>
              <a:t> file </a:t>
            </a:r>
            <a:r>
              <a:rPr lang="en-GB" sz="1200" i="1" dirty="0" smtClean="0">
                <a:latin typeface="Lucida Grande" charset="0"/>
                <a:ea typeface="Lucida Grande" charset="0"/>
                <a:cs typeface="Lucida Grande" charset="0"/>
              </a:rPr>
              <a:t>1hk6.fasta.text</a:t>
            </a:r>
          </a:p>
          <a:p>
            <a:pPr marL="171450" indent="-171450">
              <a:buFont typeface="Arial" charset="0"/>
              <a:buChar char="•"/>
            </a:pPr>
            <a:r>
              <a:rPr lang="en-GB" sz="1200" dirty="0" smtClean="0">
                <a:latin typeface="Lucida Grande" charset="0"/>
                <a:ea typeface="Lucida Grande" charset="0"/>
                <a:cs typeface="Lucida Grande" charset="0"/>
              </a:rPr>
              <a:t>Double click on &lt;New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&gt;</a:t>
            </a:r>
          </a:p>
          <a:p>
            <a:pPr marL="171450" indent="-171450">
              <a:buFont typeface="Arial" charset="0"/>
              <a:buChar char="•"/>
            </a:pPr>
            <a:r>
              <a:rPr lang="en-GB" sz="1200" dirty="0" smtClean="0">
                <a:latin typeface="Lucida Grande" charset="0"/>
                <a:ea typeface="Lucida Grande" charset="0"/>
                <a:cs typeface="Lucida Grande" charset="0"/>
              </a:rPr>
              <a:t>Select Clone from: Chain</a:t>
            </a:r>
          </a:p>
          <a:p>
            <a:pPr marL="171450" indent="-171450">
              <a:buFont typeface="Arial" charset="0"/>
              <a:buChar char="•"/>
            </a:pPr>
            <a:r>
              <a:rPr lang="en-GB" sz="1200" dirty="0" smtClean="0">
                <a:latin typeface="Lucida Grande" charset="0"/>
                <a:ea typeface="Lucida Grande" charset="0"/>
                <a:cs typeface="Lucida Grande" charset="0"/>
              </a:rPr>
              <a:t>Select Chain A on the pulldown</a:t>
            </a:r>
          </a:p>
          <a:p>
            <a:pPr marL="171450" indent="-171450">
              <a:buFont typeface="Arial" charset="0"/>
              <a:buChar char="•"/>
            </a:pPr>
            <a:r>
              <a:rPr lang="en-GB" sz="1200" dirty="0" smtClean="0">
                <a:latin typeface="Lucida Grande" charset="0"/>
                <a:ea typeface="Lucida Grande" charset="0"/>
                <a:cs typeface="Lucida Grande" charset="0"/>
              </a:rPr>
              <a:t>Name: A</a:t>
            </a:r>
          </a:p>
          <a:p>
            <a:pPr marL="171450" indent="-171450">
              <a:buFont typeface="Arial" charset="0"/>
              <a:buChar char="•"/>
            </a:pPr>
            <a:r>
              <a:rPr lang="en-GB" sz="1200" dirty="0" smtClean="0">
                <a:latin typeface="Lucida Grande" charset="0"/>
                <a:ea typeface="Lucida Grande" charset="0"/>
                <a:cs typeface="Lucida Grande" charset="0"/>
              </a:rPr>
              <a:t>click Create</a:t>
            </a:r>
          </a:p>
          <a:p>
            <a:pPr marL="171450" indent="-171450">
              <a:buFont typeface="Arial" charset="0"/>
              <a:buChar char="•"/>
            </a:pPr>
            <a:r>
              <a:rPr lang="en-GB" sz="1200" dirty="0" smtClean="0">
                <a:latin typeface="Lucida Grande" charset="0"/>
                <a:ea typeface="Lucida Grande" charset="0"/>
                <a:cs typeface="Lucida Grande" charset="0"/>
              </a:rPr>
              <a:t>Open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from sidebar </a:t>
            </a: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 y="1150823"/>
            <a:ext cx="3403489" cy="30401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1" y="4685511"/>
            <a:ext cx="2466788" cy="27177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25" y="4683656"/>
            <a:ext cx="2525388" cy="2719649"/>
          </a:xfrm>
          <a:prstGeom prst="rect">
            <a:avLst/>
          </a:prstGeom>
        </p:spPr>
      </p:pic>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sp>
        <p:nvSpPr>
          <p:cNvPr id="20" name="TextBox 19"/>
          <p:cNvSpPr txBox="1"/>
          <p:nvPr/>
        </p:nvSpPr>
        <p:spPr>
          <a:xfrm>
            <a:off x="5456750" y="6799821"/>
            <a:ext cx="677370" cy="290489"/>
          </a:xfrm>
          <a:prstGeom prst="rect">
            <a:avLst/>
          </a:prstGeom>
          <a:noFill/>
          <a:ln w="50800">
            <a:solidFill>
              <a:srgbClr val="03B9FF"/>
            </a:solidFill>
          </a:ln>
        </p:spPr>
        <p:txBody>
          <a:bodyPr wrap="square" rtlCol="0">
            <a:spAutoFit/>
          </a:bodyPr>
          <a:lstStyle/>
          <a:p>
            <a:endParaRPr lang="en-US" sz="1801" dirty="0"/>
          </a:p>
        </p:txBody>
      </p:sp>
      <p:grpSp>
        <p:nvGrpSpPr>
          <p:cNvPr id="24" name="Group 23"/>
          <p:cNvGrpSpPr/>
          <p:nvPr/>
        </p:nvGrpSpPr>
        <p:grpSpPr>
          <a:xfrm>
            <a:off x="-3226" y="-14941"/>
            <a:ext cx="962415" cy="831273"/>
            <a:chOff x="981230" y="-31859"/>
            <a:chExt cx="962415" cy="831273"/>
          </a:xfrm>
        </p:grpSpPr>
        <p:sp>
          <p:nvSpPr>
            <p:cNvPr id="26" name="Rectangle 25"/>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7" name="Rectangle 26"/>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1230774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18000" y="82152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B</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23</a:t>
            </a:fld>
            <a:endParaRPr lang="en-US"/>
          </a:p>
        </p:txBody>
      </p:sp>
      <p:sp>
        <p:nvSpPr>
          <p:cNvPr id="25" name="Rectangle 24"/>
          <p:cNvSpPr/>
          <p:nvPr/>
        </p:nvSpPr>
        <p:spPr>
          <a:xfrm>
            <a:off x="823383" y="8660366"/>
            <a:ext cx="5753218" cy="240065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Drop the </a:t>
            </a:r>
            <a:r>
              <a:rPr lang="en-GB" sz="1200" b="1" dirty="0" err="1" smtClean="0">
                <a:latin typeface="Lucida Grande" charset="0"/>
                <a:ea typeface="Lucida Grande" charset="0"/>
                <a:cs typeface="Lucida Grande" charset="0"/>
              </a:rPr>
              <a:t>NmrResidue</a:t>
            </a:r>
            <a:r>
              <a:rPr lang="en-GB" sz="1200" b="1" dirty="0">
                <a:latin typeface="Lucida Grande" charset="0"/>
                <a:ea typeface="Lucida Grande" charset="0"/>
                <a:cs typeface="Lucida Grande" charset="0"/>
              </a:rPr>
              <a:t> o</a:t>
            </a:r>
            <a:r>
              <a:rPr lang="en-GB" sz="1200" b="1" dirty="0" smtClean="0">
                <a:latin typeface="Lucida Grande" charset="0"/>
                <a:ea typeface="Lucida Grande" charset="0"/>
                <a:cs typeface="Lucida Grande" charset="0"/>
              </a:rPr>
              <a:t>nto a selected peak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Zoom at positions: 8.84 </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103.40</a:t>
            </a:r>
          </a:p>
          <a:p>
            <a:pPr marL="171450" indent="-171450">
              <a:buFont typeface="Arial" charset="0"/>
              <a:buChar char="•"/>
            </a:pPr>
            <a:r>
              <a:rPr lang="en-GB" sz="1200" dirty="0" smtClean="0">
                <a:latin typeface="Lucida Grande" charset="0"/>
                <a:ea typeface="Lucida Grande" charset="0"/>
                <a:cs typeface="Lucida Grande" charset="0"/>
              </a:rPr>
              <a:t>Pick the peak with Ctrl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shift (⬆︎) + right click</a:t>
            </a: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Search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item on the selected peak</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for  to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 y="1048832"/>
            <a:ext cx="3511749" cy="3067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09" y="4313115"/>
            <a:ext cx="3625969" cy="3661430"/>
          </a:xfrm>
          <a:prstGeom prst="rect">
            <a:avLst/>
          </a:prstGeom>
        </p:spPr>
      </p:pic>
      <p:grpSp>
        <p:nvGrpSpPr>
          <p:cNvPr id="19" name="Group 18"/>
          <p:cNvGrpSpPr/>
          <p:nvPr/>
        </p:nvGrpSpPr>
        <p:grpSpPr>
          <a:xfrm>
            <a:off x="-3226" y="-14941"/>
            <a:ext cx="962415" cy="831273"/>
            <a:chOff x="981230" y="-31859"/>
            <a:chExt cx="962415" cy="831273"/>
          </a:xfrm>
        </p:grpSpPr>
        <p:sp>
          <p:nvSpPr>
            <p:cNvPr id="20" name="Rectangle 19"/>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1" name="Rectangle 20"/>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921322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4" name="Rectangle 33"/>
          <p:cNvSpPr/>
          <p:nvPr/>
        </p:nvSpPr>
        <p:spPr>
          <a:xfrm>
            <a:off x="-31098" y="822233"/>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2</a:t>
            </a:r>
            <a:r>
              <a:rPr lang="en-GB" sz="1401" dirty="0" smtClean="0">
                <a:latin typeface="Lucida Grande" charset="0"/>
                <a:ea typeface="ＭＳ 明朝" charset="-128"/>
              </a:rPr>
              <a:t>C</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24</a:t>
            </a:fld>
            <a:endParaRPr lang="en-US"/>
          </a:p>
        </p:txBody>
      </p:sp>
      <p:sp>
        <p:nvSpPr>
          <p:cNvPr id="25" name="Rectangle 24"/>
          <p:cNvSpPr/>
          <p:nvPr/>
        </p:nvSpPr>
        <p:spPr>
          <a:xfrm>
            <a:off x="823383" y="8660366"/>
            <a:ext cx="5753218" cy="2769989"/>
          </a:xfrm>
          <a:prstGeom prst="rect">
            <a:avLst/>
          </a:prstGeom>
        </p:spPr>
        <p:txBody>
          <a:bodyPr wrap="square">
            <a:spAutoFit/>
          </a:bodyPr>
          <a:lstStyle/>
          <a:p>
            <a:pPr algn="just"/>
            <a:r>
              <a:rPr lang="en-GB" sz="1200" b="1" dirty="0">
                <a:latin typeface="Lucida Grande" charset="0"/>
                <a:ea typeface="Lucida Grande" charset="0"/>
                <a:cs typeface="Lucida Grande" charset="0"/>
              </a:rPr>
              <a:t>Quick assignment edit</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Simulate a mistake by dropping a random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on the selected </a:t>
            </a:r>
            <a:r>
              <a:rPr lang="en-GB" sz="1200" dirty="0" smtClean="0">
                <a:latin typeface="Lucida Grande" charset="0"/>
                <a:ea typeface="Lucida Grande" charset="0"/>
                <a:cs typeface="Lucida Grande" charset="0"/>
              </a:rPr>
              <a:t>peak</a:t>
            </a:r>
          </a:p>
          <a:p>
            <a:pPr marL="171450" indent="-171450">
              <a:buFont typeface="Arial" charset="0"/>
              <a:buChar char="•"/>
            </a:pPr>
            <a:r>
              <a:rPr lang="en-GB" sz="1200" dirty="0" smtClean="0">
                <a:latin typeface="Lucida Grande" charset="0"/>
                <a:ea typeface="Lucida Grande" charset="0"/>
                <a:cs typeface="Lucida Grande" charset="0"/>
              </a:rPr>
              <a:t>Expand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on the selected peak. Multiple selection with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right click.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to the new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a:t>
            </a:r>
          </a:p>
          <a:p>
            <a:r>
              <a:rPr lang="en-GB" sz="1200"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50" y="1949971"/>
            <a:ext cx="5424840" cy="3851222"/>
          </a:xfrm>
          <a:prstGeom prst="rect">
            <a:avLst/>
          </a:prstGeom>
        </p:spPr>
      </p:pic>
      <p:sp>
        <p:nvSpPr>
          <p:cNvPr id="13" name="Rectangle 12"/>
          <p:cNvSpPr/>
          <p:nvPr/>
        </p:nvSpPr>
        <p:spPr>
          <a:xfrm>
            <a:off x="408950" y="7405933"/>
            <a:ext cx="5968195" cy="553998"/>
          </a:xfrm>
          <a:prstGeom prst="rect">
            <a:avLst/>
          </a:prstGeom>
        </p:spPr>
        <p:txBody>
          <a:bodyPr wrap="square">
            <a:spAutoFit/>
          </a:bodyPr>
          <a:lstStyle/>
          <a:p>
            <a:r>
              <a:rPr lang="en-US" sz="1000" dirty="0" smtClean="0">
                <a:latin typeface="LucidaGrande" charset="0"/>
              </a:rPr>
              <a:t>You can assign any </a:t>
            </a:r>
            <a:r>
              <a:rPr lang="en-US" sz="1000" dirty="0" err="1" smtClean="0">
                <a:latin typeface="LucidaGrande" charset="0"/>
              </a:rPr>
              <a:t>nmrAtoms</a:t>
            </a:r>
            <a:r>
              <a:rPr lang="en-US" sz="1000" dirty="0" smtClean="0">
                <a:latin typeface="LucidaGrande" charset="0"/>
              </a:rPr>
              <a:t> to any dimensionality peaks if the </a:t>
            </a:r>
            <a:r>
              <a:rPr lang="en-US" sz="1000" dirty="0" err="1" smtClean="0">
                <a:latin typeface="LucidaGrande" charset="0"/>
              </a:rPr>
              <a:t>NmrAtoms</a:t>
            </a:r>
            <a:r>
              <a:rPr lang="en-US" sz="1000" dirty="0" smtClean="0">
                <a:latin typeface="LucidaGrande" charset="0"/>
              </a:rPr>
              <a:t> and spectrum axis Codes are matching (at least partially). E.g., you may assign 45.GLY.HA2 to any peaks of the </a:t>
            </a:r>
            <a:r>
              <a:rPr lang="en-US" sz="1000" dirty="0" err="1" smtClean="0">
                <a:latin typeface="LucidaGrande" charset="0"/>
              </a:rPr>
              <a:t>HnNh</a:t>
            </a:r>
            <a:r>
              <a:rPr lang="en-US" sz="1000" dirty="0" smtClean="0">
                <a:latin typeface="LucidaGrande" charset="0"/>
              </a:rPr>
              <a:t> spectrum but you cannot assign the </a:t>
            </a:r>
            <a:r>
              <a:rPr lang="en-US" sz="1000" dirty="0" err="1" smtClean="0">
                <a:latin typeface="LucidaGrande" charset="0"/>
              </a:rPr>
              <a:t>Gly.O</a:t>
            </a:r>
            <a:r>
              <a:rPr lang="en-US" sz="1000" dirty="0" smtClean="0">
                <a:latin typeface="LucidaGrande" charset="0"/>
              </a:rPr>
              <a:t> to any.   </a:t>
            </a:r>
            <a:endParaRPr lang="en-US" sz="1000" dirty="0"/>
          </a:p>
        </p:txBody>
      </p:sp>
      <p:grpSp>
        <p:nvGrpSpPr>
          <p:cNvPr id="15" name="Group 14"/>
          <p:cNvGrpSpPr/>
          <p:nvPr/>
        </p:nvGrpSpPr>
        <p:grpSpPr>
          <a:xfrm>
            <a:off x="-3226" y="-14941"/>
            <a:ext cx="962415" cy="831273"/>
            <a:chOff x="981230" y="-31859"/>
            <a:chExt cx="962415" cy="831273"/>
          </a:xfrm>
        </p:grpSpPr>
        <p:sp>
          <p:nvSpPr>
            <p:cNvPr id="16" name="Rectangle 15"/>
            <p:cNvSpPr/>
            <p:nvPr/>
          </p:nvSpPr>
          <p:spPr>
            <a:xfrm>
              <a:off x="981230" y="-31859"/>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16"/>
            <p:cNvSpPr/>
            <p:nvPr/>
          </p:nvSpPr>
          <p:spPr>
            <a:xfrm>
              <a:off x="987681" y="31236"/>
              <a:ext cx="955964" cy="553998"/>
            </a:xfrm>
            <a:prstGeom prst="rect">
              <a:avLst/>
            </a:prstGeom>
          </p:spPr>
          <p:txBody>
            <a:bodyPr wrap="square">
              <a:spAutoFit/>
            </a:bodyPr>
            <a:lstStyle/>
            <a:p>
              <a:pPr algn="ctr"/>
              <a:r>
                <a:rPr lang="en-US" sz="1600" dirty="0" smtClean="0">
                  <a:latin typeface="Lucida Grande" charset="0"/>
                  <a:ea typeface="Lucida Grande" charset="0"/>
                  <a:cs typeface="Lucida Grande" charset="0"/>
                </a:rPr>
                <a:t>How To</a:t>
              </a:r>
            </a:p>
            <a:p>
              <a:pPr algn="ctr"/>
              <a:r>
                <a:rPr lang="en-US" sz="1400" dirty="0" smtClean="0">
                  <a:latin typeface="Lucida Grande" charset="0"/>
                  <a:ea typeface="Lucida Grande" charset="0"/>
                  <a:cs typeface="Lucida Grande" charset="0"/>
                </a:rPr>
                <a:t>2</a:t>
              </a:r>
              <a:endParaRPr lang="en-US" dirty="0"/>
            </a:p>
          </p:txBody>
        </p:sp>
      </p:grpSp>
    </p:spTree>
    <p:extLst>
      <p:ext uri="{BB962C8B-B14F-4D97-AF65-F5344CB8AC3E}">
        <p14:creationId xmlns:p14="http://schemas.microsoft.com/office/powerpoint/2010/main" val="689360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25</a:t>
            </a:fld>
            <a:endParaRPr lang="en-US"/>
          </a:p>
        </p:txBody>
      </p:sp>
      <p:sp>
        <p:nvSpPr>
          <p:cNvPr id="2" name="Rectangle 1"/>
          <p:cNvSpPr/>
          <p:nvPr/>
        </p:nvSpPr>
        <p:spPr>
          <a:xfrm>
            <a:off x="252727" y="1885521"/>
            <a:ext cx="5663164" cy="3970318"/>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3304909" y="9597906"/>
            <a:ext cx="3373878" cy="1446550"/>
          </a:xfrm>
          <a:prstGeom prst="rect">
            <a:avLst/>
          </a:prstGeom>
        </p:spPr>
        <p:txBody>
          <a:bodyPr wrap="square">
            <a:spAutoFit/>
          </a:bodyPr>
          <a:lstStyle/>
          <a:p>
            <a:pPr>
              <a:lnSpc>
                <a:spcPct val="150000"/>
              </a:lnSpc>
              <a:spcAft>
                <a:spcPts val="600"/>
              </a:spcAft>
            </a:pPr>
            <a:r>
              <a:rPr lang="en-GB" sz="1200" b="1" dirty="0" smtClean="0">
                <a:latin typeface="Lucida Grande" charset="0"/>
                <a:ea typeface="Lucida Grande" charset="0"/>
                <a:cs typeface="Lucida Grande" charset="0"/>
              </a:rPr>
              <a:t>Tutorial Version History:</a:t>
            </a:r>
            <a:endParaRPr lang="en-GB" sz="1200" dirty="0" smtClean="0">
              <a:latin typeface="Lucida Grande" charset="0"/>
              <a:ea typeface="Lucida Grande" charset="0"/>
              <a:cs typeface="Lucida Grande" charset="0"/>
            </a:endParaRPr>
          </a:p>
          <a:p>
            <a:pPr>
              <a:lnSpc>
                <a:spcPct val="150000"/>
              </a:lnSpc>
              <a:spcAft>
                <a:spcPts val="600"/>
              </a:spcAft>
            </a:pPr>
            <a:r>
              <a:rPr lang="en-GB" sz="1200" b="1" dirty="0" smtClean="0">
                <a:latin typeface="Lucida Grande" charset="0"/>
                <a:ea typeface="Lucida Grande" charset="0"/>
                <a:cs typeface="Lucida Grande" charset="0"/>
              </a:rPr>
              <a:t>beta1 </a:t>
            </a:r>
            <a:r>
              <a:rPr lang="en-GB" sz="1200" b="1" dirty="0">
                <a:latin typeface="Lucida Grande" charset="0"/>
                <a:ea typeface="Lucida Grande" charset="0"/>
                <a:cs typeface="Lucida Grande" charset="0"/>
              </a:rPr>
              <a:t>(SS)</a:t>
            </a:r>
            <a:r>
              <a:rPr lang="en-GB" sz="1200" dirty="0">
                <a:latin typeface="Lucida Grande" charset="0"/>
                <a:ea typeface="Lucida Grande" charset="0"/>
                <a:cs typeface="Lucida Grande" charset="0"/>
              </a:rPr>
              <a:t>: First </a:t>
            </a:r>
            <a:r>
              <a:rPr lang="en-GB" sz="1200" dirty="0" smtClean="0">
                <a:latin typeface="Lucida Grande" charset="0"/>
                <a:ea typeface="Lucida Grande" charset="0"/>
                <a:cs typeface="Lucida Grande" charset="0"/>
              </a:rPr>
              <a:t>version</a:t>
            </a:r>
            <a:br>
              <a:rPr lang="en-GB" sz="1200" dirty="0" smtClean="0">
                <a:latin typeface="Lucida Grande" charset="0"/>
                <a:ea typeface="Lucida Grande" charset="0"/>
                <a:cs typeface="Lucida Grande" charset="0"/>
              </a:rPr>
            </a:br>
            <a:r>
              <a:rPr lang="en-GB" sz="1200" b="1" dirty="0" smtClean="0">
                <a:latin typeface="Lucida Grande" charset="0"/>
                <a:ea typeface="Lucida Grande" charset="0"/>
                <a:cs typeface="Lucida Grande" charset="0"/>
              </a:rPr>
              <a:t>beta2 (GWV): </a:t>
            </a:r>
            <a:r>
              <a:rPr lang="en-GB" sz="1200" dirty="0" smtClean="0">
                <a:latin typeface="Lucida Grande" charset="0"/>
                <a:ea typeface="Lucida Grande" charset="0"/>
                <a:cs typeface="Lucida Grande" charset="0"/>
              </a:rPr>
              <a:t>Minor changes</a:t>
            </a:r>
          </a:p>
          <a:p>
            <a:r>
              <a:rPr lang="en-GB" sz="1200" b="1" dirty="0" smtClean="0">
                <a:latin typeface="Lucida Grande" charset="0"/>
                <a:ea typeface="Lucida Grande" charset="0"/>
                <a:cs typeface="Lucida Grande" charset="0"/>
              </a:rPr>
              <a:t>beta3 (LGM): </a:t>
            </a:r>
            <a:r>
              <a:rPr lang="en-GB" sz="1200" dirty="0" smtClean="0">
                <a:latin typeface="Lucida Grande" charset="0"/>
                <a:ea typeface="Lucida Grande" charset="0"/>
                <a:cs typeface="Lucida Grande" charset="0"/>
              </a:rPr>
              <a:t>Re-designed, re-written, added several steps </a:t>
            </a:r>
            <a:endParaRPr lang="en-GB" sz="1200" dirty="0">
              <a:latin typeface="Lucida Grande" charset="0"/>
              <a:ea typeface="Lucida Grande" charset="0"/>
              <a:cs typeface="Lucida Grande" charset="0"/>
            </a:endParaRPr>
          </a:p>
        </p:txBody>
      </p:sp>
      <p:sp>
        <p:nvSpPr>
          <p:cNvPr id="8" name="Rectangle 7"/>
          <p:cNvSpPr/>
          <p:nvPr/>
        </p:nvSpPr>
        <p:spPr>
          <a:xfrm>
            <a:off x="252727" y="6049685"/>
            <a:ext cx="5829418" cy="1938992"/>
          </a:xfrm>
          <a:prstGeom prst="rect">
            <a:avLst/>
          </a:prstGeom>
        </p:spPr>
        <p:txBody>
          <a:bodyPr wrap="square">
            <a:spAutoFit/>
          </a:bodyPr>
          <a:lstStyle/>
          <a:p>
            <a:r>
              <a:rPr lang="en-GB" sz="2400" b="1" dirty="0" smtClean="0">
                <a:latin typeface="Lucida Grande" charset="0"/>
                <a:ea typeface="Lucida Grande" charset="0"/>
                <a:cs typeface="Lucida Grande" charset="0"/>
              </a:rPr>
              <a:t>Cite Us</a:t>
            </a:r>
          </a:p>
          <a:p>
            <a:endParaRPr lang="en-GB" b="1" dirty="0" smtClean="0">
              <a:latin typeface="Lucida Grande" charset="0"/>
              <a:ea typeface="Lucida Grande" charset="0"/>
              <a:cs typeface="Lucida Grande" charset="0"/>
              <a:hlinkClick r:id="rId8"/>
            </a:endParaRPr>
          </a:p>
          <a:p>
            <a:r>
              <a:rPr lang="en-GB" sz="1400" dirty="0">
                <a:latin typeface="Lucida Grande" charset="0"/>
                <a:ea typeface="Lucida Grande" charset="0"/>
                <a:cs typeface="Lucida Grande" charset="0"/>
              </a:rPr>
              <a:t>Skinner, S. P. et al. CcpNmr AnalysisAssign: a flexible platform for integrated NMR analysis. J. </a:t>
            </a:r>
            <a:r>
              <a:rPr lang="en-GB" sz="1400" dirty="0" err="1">
                <a:latin typeface="Lucida Grande" charset="0"/>
                <a:ea typeface="Lucida Grande" charset="0"/>
                <a:cs typeface="Lucida Grande" charset="0"/>
              </a:rPr>
              <a:t>Biomol</a:t>
            </a:r>
            <a:r>
              <a:rPr lang="en-GB" sz="1400" dirty="0">
                <a:latin typeface="Lucida Grande" charset="0"/>
                <a:ea typeface="Lucida Grande" charset="0"/>
                <a:cs typeface="Lucida Grande" charset="0"/>
              </a:rPr>
              <a:t>. NMR 66, (2016) </a:t>
            </a:r>
          </a:p>
          <a:p>
            <a:r>
              <a:rPr lang="en-GB" sz="1400" dirty="0" smtClean="0">
                <a:latin typeface="Lucida Grande" charset="0"/>
                <a:ea typeface="Lucida Grande" charset="0"/>
                <a:cs typeface="Lucida Grande" charset="0"/>
              </a:rPr>
              <a:t> </a:t>
            </a:r>
            <a:endParaRPr lang="en-GB" sz="1400"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Tree>
    <p:extLst>
      <p:ext uri="{BB962C8B-B14F-4D97-AF65-F5344CB8AC3E}">
        <p14:creationId xmlns:p14="http://schemas.microsoft.com/office/powerpoint/2010/main" val="1269201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14874"/>
            <a:ext cx="6858000" cy="106760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9" name="Rectangle 18"/>
          <p:cNvSpPr/>
          <p:nvPr/>
        </p:nvSpPr>
        <p:spPr>
          <a:xfrm>
            <a:off x="153902" y="1170941"/>
            <a:ext cx="6214918" cy="678647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data contained in a project, such as spectra and peak lists are located in sidebar. Double click on an item will open the properties popup.</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If you close a display, you can open a </a:t>
            </a:r>
            <a:r>
              <a:rPr lang="en-GB" sz="1200" dirty="0" smtClean="0">
                <a:latin typeface="Lucida Grande" charset="0"/>
                <a:ea typeface="Lucida Grande" charset="0"/>
                <a:cs typeface="Lucida Grande" charset="0"/>
              </a:rPr>
              <a:t>spectrum by Drag and drop into the drop area from sidebar or right click on sidebar item and select “open as module”</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(case insensitive).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sp>
        <p:nvSpPr>
          <p:cNvPr id="12" name="Rectangle 11"/>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4" name="Slide Number Placeholder 3"/>
          <p:cNvSpPr>
            <a:spLocks noGrp="1"/>
          </p:cNvSpPr>
          <p:nvPr>
            <p:ph type="sldNum" sz="quarter" idx="12"/>
          </p:nvPr>
        </p:nvSpPr>
        <p:spPr/>
        <p:txBody>
          <a:bodyPr/>
          <a:lstStyle/>
          <a:p>
            <a:fld id="{EAB789F6-3BD3-1645-B8E5-7AE28DC0F5BB}" type="slidenum">
              <a:rPr lang="en-US" smtClean="0"/>
              <a:t>2</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61600" cy="73055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4995" y="179276"/>
            <a:ext cx="2828018" cy="461665"/>
          </a:xfrm>
          <a:prstGeom prst="rect">
            <a:avLst/>
          </a:prstGeom>
        </p:spPr>
        <p:txBody>
          <a:bodyPr wrap="none">
            <a:spAutoFit/>
          </a:bodyPr>
          <a:lstStyle/>
          <a:p>
            <a:pPr algn="ctr"/>
            <a:r>
              <a:rPr lang="en-GB" sz="2400" dirty="0" smtClean="0">
                <a:latin typeface="Lucida Grande" charset="0"/>
                <a:ea typeface="ＭＳ 明朝" charset="-128"/>
              </a:rPr>
              <a:t>Setting up Project</a:t>
            </a:r>
            <a:endParaRPr lang="en-US" sz="1801" dirty="0"/>
          </a:p>
        </p:txBody>
      </p:sp>
      <p:sp>
        <p:nvSpPr>
          <p:cNvPr id="11" name="Rectangle 10"/>
          <p:cNvSpPr/>
          <p:nvPr/>
        </p:nvSpPr>
        <p:spPr>
          <a:xfrm>
            <a:off x="-170328" y="840499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8404993"/>
            <a:ext cx="6001195" cy="3416320"/>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smtClean="0">
                <a:latin typeface="Lucida Grande" charset="0"/>
                <a:ea typeface="Lucida Grande" charset="0"/>
                <a:cs typeface="Lucida Grande" charset="0"/>
              </a:rPr>
              <a:t>Sec5Part1.ccpn</a:t>
            </a:r>
            <a:r>
              <a:rPr lang="en-US" sz="1200" b="1" dirty="0">
                <a:latin typeface="Lucida Grande" charset="0"/>
                <a:ea typeface="Lucida Grande" charset="0"/>
                <a:cs typeface="Lucida Grande" charset="0"/>
              </a:rPr>
              <a:t>” into the sidebar or </a:t>
            </a:r>
            <a:r>
              <a:rPr lang="en-US" sz="1200" b="1" dirty="0" smtClean="0">
                <a:latin typeface="Lucida Grande" charset="0"/>
                <a:ea typeface="Lucida Grande" charset="0"/>
                <a:cs typeface="Lucida Grande" charset="0"/>
              </a:rPr>
              <a:t>drop area. </a:t>
            </a:r>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GB" sz="1200" i="1" dirty="0" smtClean="0">
                <a:latin typeface="Lucida Grande" charset="0"/>
                <a:ea typeface="Lucida Grande" charset="0"/>
                <a:cs typeface="Lucida Grande" charset="0"/>
              </a:rPr>
              <a:t>Sec5Part1</a:t>
            </a:r>
            <a:r>
              <a:rPr lang="en-US" sz="1200" i="1" dirty="0" smtClean="0">
                <a:latin typeface="Lucida Grande" charset="0"/>
                <a:ea typeface="Lucida Grande" charset="0"/>
                <a:cs typeface="Lucida Grande" charset="0"/>
              </a:rPr>
              <a:t>.</a:t>
            </a:r>
            <a:r>
              <a:rPr lang="en-US" sz="1200" i="1" dirty="0" err="1" smtClean="0">
                <a:latin typeface="Lucida Grande" charset="0"/>
                <a:ea typeface="Lucida Grande" charset="0"/>
                <a:cs typeface="Lucida Grande" charset="0"/>
              </a:rPr>
              <a:t>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directory AnalysisV3/data/CcpnSec5BBTutorial.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“Sec5Part1.ccpn”,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Sec5Part1 project will be loaded in a new window. </a:t>
            </a:r>
          </a:p>
          <a:p>
            <a:pPr marL="171454" indent="-171454">
              <a:lnSpc>
                <a:spcPct val="150000"/>
              </a:lnSpc>
              <a:buFont typeface="Arial" charset="0"/>
              <a:buChar char="•"/>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spectra, displayed in two Spectrum Displays as: </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(red,  HN)</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(red,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(orange,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(yellow,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(green, </a:t>
            </a:r>
            <a:r>
              <a:rPr lang="en-US" sz="1200" dirty="0">
                <a:latin typeface="Lucida Grande" charset="0"/>
                <a:ea typeface="Lucida Grande" charset="0"/>
                <a:cs typeface="Lucida Grande" charset="0"/>
              </a:rPr>
              <a:t>HCN)</a:t>
            </a:r>
            <a:endParaRPr lang="en-GB" sz="1200" dirty="0">
              <a:latin typeface="Lucida Grande" charset="0"/>
              <a:ea typeface="Lucida Grande" charset="0"/>
              <a:cs typeface="Lucida Grande" charset="0"/>
            </a:endParaRPr>
          </a:p>
        </p:txBody>
      </p:sp>
      <p:grpSp>
        <p:nvGrpSpPr>
          <p:cNvPr id="6" name="Group 5"/>
          <p:cNvGrpSpPr/>
          <p:nvPr/>
        </p:nvGrpSpPr>
        <p:grpSpPr>
          <a:xfrm>
            <a:off x="307653" y="1757080"/>
            <a:ext cx="5885329" cy="2503421"/>
            <a:chOff x="307653" y="1118362"/>
            <a:chExt cx="5885329" cy="250342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3" y="1118362"/>
              <a:ext cx="5760000" cy="2503421"/>
            </a:xfrm>
            <a:prstGeom prst="rect">
              <a:avLst/>
            </a:prstGeom>
          </p:spPr>
        </p:pic>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53" y="4535472"/>
            <a:ext cx="5760000" cy="3309973"/>
          </a:xfrm>
          <a:prstGeom prst="rect">
            <a:avLst/>
          </a:prstGeom>
        </p:spPr>
      </p:pic>
      <p:sp>
        <p:nvSpPr>
          <p:cNvPr id="4" name="Rectangle 3"/>
          <p:cNvSpPr/>
          <p:nvPr/>
        </p:nvSpPr>
        <p:spPr>
          <a:xfrm>
            <a:off x="206053" y="1204849"/>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Open project AnalysisV3/data/CcpnSec5BBTutorial/Sec5Part1.ccpn</a:t>
            </a:r>
            <a:endParaRPr lang="en-GB" sz="1400" dirty="0"/>
          </a:p>
        </p:txBody>
      </p:sp>
      <p:sp>
        <p:nvSpPr>
          <p:cNvPr id="8" name="Rectangle 7"/>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627" y="813477"/>
            <a:ext cx="6858000" cy="63272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1" name="Rectangle 10"/>
          <p:cNvSpPr/>
          <p:nvPr/>
        </p:nvSpPr>
        <p:spPr>
          <a:xfrm>
            <a:off x="82377" y="7343151"/>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675023" y="7343151"/>
            <a:ext cx="6053401" cy="5632311"/>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 Spectrum Properties: </a:t>
            </a:r>
            <a:r>
              <a:rPr lang="en-US" sz="1200" b="1" dirty="0">
                <a:latin typeface="Lucida Grande" charset="0"/>
                <a:ea typeface="Lucida Grande" charset="0"/>
                <a:cs typeface="Lucida Grande" charset="0"/>
              </a:rPr>
              <a:t>Experiment </a:t>
            </a:r>
            <a:r>
              <a:rPr lang="en-US" sz="1200" b="1" dirty="0" smtClean="0">
                <a:latin typeface="Lucida Grande" charset="0"/>
                <a:ea typeface="Lucida Grande" charset="0"/>
                <a:cs typeface="Lucida Grande" charset="0"/>
              </a:rPr>
              <a:t>types and contours</a:t>
            </a:r>
            <a:r>
              <a:rPr lang="en-US" sz="1200" b="1" dirty="0">
                <a:latin typeface="Lucida Grande" charset="0"/>
                <a:ea typeface="Lucida Grande" charset="0"/>
                <a:cs typeface="Lucida Grande" charset="0"/>
              </a:rPr>
              <a:t>.</a:t>
            </a:r>
            <a:endParaRPr lang="en-US" sz="1200" b="1" dirty="0" smtClean="0">
              <a:latin typeface="Lucida Grande" charset="0"/>
              <a:ea typeface="Lucida Grande" charset="0"/>
              <a:cs typeface="Lucida Grande" charset="0"/>
            </a:endParaRPr>
          </a:p>
          <a:p>
            <a:pPr marL="171450" lvl="1" indent="-171450">
              <a:lnSpc>
                <a:spcPct val="150000"/>
              </a:lnSpc>
              <a:buFont typeface=".AppleSystemUIFont" charset="-120"/>
              <a:buChar char="-"/>
            </a:pPr>
            <a:r>
              <a:rPr lang="en-US" sz="1200" b="1" dirty="0">
                <a:latin typeface="Lucida Grande" charset="0"/>
                <a:ea typeface="Lucida Grande" charset="0"/>
                <a:cs typeface="Lucida Grande" charset="0"/>
              </a:rPr>
              <a:t>Set experiment </a:t>
            </a:r>
            <a:r>
              <a:rPr lang="en-US" sz="1200" b="1" dirty="0" smtClean="0">
                <a:latin typeface="Lucida Grande" charset="0"/>
                <a:ea typeface="Lucida Grande" charset="0"/>
                <a:cs typeface="Lucida Grande" charset="0"/>
              </a:rPr>
              <a:t>types</a:t>
            </a:r>
            <a:r>
              <a:rPr lang="en-US"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Spectrum⟶  Set Experiment Types, shortcut ‘ET</a:t>
            </a:r>
            <a:r>
              <a:rPr lang="en-US" sz="1200" dirty="0" smtClean="0">
                <a:latin typeface="Lucida Grande" charset="0"/>
                <a:ea typeface="Lucida Grande" charset="0"/>
                <a:cs typeface="Lucida Grande" charset="0"/>
              </a:rPr>
              <a:t>’.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You </a:t>
            </a:r>
            <a:r>
              <a:rPr lang="en-US" sz="1200" dirty="0">
                <a:latin typeface="Lucida Grande" charset="0"/>
                <a:ea typeface="Lucida Grande" charset="0"/>
                <a:cs typeface="Lucida Grande" charset="0"/>
              </a:rPr>
              <a:t>might copy and </a:t>
            </a:r>
            <a:r>
              <a:rPr lang="en-US" sz="1200" dirty="0" smtClean="0">
                <a:latin typeface="Lucida Grande" charset="0"/>
                <a:ea typeface="Lucida Grande" charset="0"/>
                <a:cs typeface="Lucida Grande" charset="0"/>
              </a:rPr>
              <a:t>paste the following:</a:t>
            </a:r>
          </a:p>
          <a:p>
            <a:pPr marL="457200" lvl="2">
              <a:lnSpc>
                <a:spcPct val="150000"/>
              </a:lnSpc>
            </a:pPr>
            <a:r>
              <a:rPr lang="en-US" sz="1200" dirty="0">
                <a:latin typeface="Lucida Grande" charset="0"/>
                <a:ea typeface="Lucida Grande" charset="0"/>
                <a:cs typeface="Lucida Grande" charset="0"/>
              </a:rPr>
              <a:t>CB/</a:t>
            </a:r>
            <a:r>
              <a:rPr lang="en-US" sz="1200" dirty="0" err="1">
                <a:latin typeface="Lucida Grande" charset="0"/>
                <a:ea typeface="Lucida Grande" charset="0"/>
                <a:cs typeface="Lucida Grande" charset="0"/>
              </a:rPr>
              <a:t>CAcoNH</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﻿HNCA</a:t>
            </a:r>
          </a:p>
          <a:p>
            <a:pPr marL="457200" lvl="2">
              <a:lnSpc>
                <a:spcPct val="150000"/>
              </a:lnSpc>
            </a:pPr>
            <a:r>
              <a:rPr lang="en-US" sz="1200" dirty="0">
                <a:latin typeface="Lucida Grande" charset="0"/>
                <a:ea typeface="Lucida Grande" charset="0"/>
                <a:cs typeface="Lucida Grande" charset="0"/>
              </a:rPr>
              <a:t>﻿HNCA/CB</a:t>
            </a:r>
          </a:p>
          <a:p>
            <a:pPr marL="457200" lvl="2">
              <a:lnSpc>
                <a:spcPct val="150000"/>
              </a:lnSpc>
            </a:pPr>
            <a:r>
              <a:rPr lang="en-US" sz="1200" dirty="0">
                <a:latin typeface="Lucida Grande" charset="0"/>
                <a:ea typeface="Lucida Grande" charset="0"/>
                <a:cs typeface="Lucida Grande" charset="0"/>
              </a:rPr>
              <a:t>﻿</a:t>
            </a:r>
            <a:r>
              <a:rPr lang="en-US" sz="1200" dirty="0" err="1">
                <a:latin typeface="Lucida Grande" charset="0"/>
                <a:ea typeface="Lucida Grande" charset="0"/>
                <a:cs typeface="Lucida Grande" charset="0"/>
              </a:rPr>
              <a:t>HNcoCA</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15N </a:t>
            </a:r>
            <a:r>
              <a:rPr lang="en-US" sz="1200" dirty="0" smtClean="0">
                <a:latin typeface="Lucida Grande" charset="0"/>
                <a:ea typeface="Lucida Grande" charset="0"/>
                <a:cs typeface="Lucida Grande" charset="0"/>
              </a:rPr>
              <a:t>HSQC/HMQC</a:t>
            </a:r>
          </a:p>
          <a:p>
            <a:pPr marL="171450" lvl="1" indent="-171450">
              <a:lnSpc>
                <a:spcPct val="150000"/>
              </a:lnSpc>
              <a:buFont typeface=".AppleSystemUIFont" charset="-120"/>
              <a:buChar char="-"/>
            </a:pPr>
            <a:r>
              <a:rPr lang="en-US" sz="1200" b="1" dirty="0" smtClean="0">
                <a:latin typeface="Lucida Grande" charset="0"/>
                <a:ea typeface="Lucida Grande" charset="0"/>
                <a:cs typeface="Lucida Grande" charset="0"/>
              </a:rPr>
              <a:t>Contours</a:t>
            </a:r>
            <a:r>
              <a:rPr lang="en-US" sz="1200" dirty="0" smtClean="0">
                <a:latin typeface="Lucida Grande" charset="0"/>
                <a:ea typeface="Lucida Grande" charset="0"/>
                <a:cs typeface="Lucida Grande" charset="0"/>
              </a:rPr>
              <a:t>:</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right </a:t>
            </a:r>
            <a:r>
              <a:rPr lang="en-US" sz="1200" dirty="0">
                <a:latin typeface="Lucida Grande" charset="0"/>
                <a:ea typeface="Lucida Grande" charset="0"/>
                <a:cs typeface="Lucida Grande" charset="0"/>
              </a:rPr>
              <a:t>click on </a:t>
            </a:r>
            <a:r>
              <a:rPr lang="en-US" sz="1200" dirty="0" smtClean="0">
                <a:latin typeface="Lucida Grande" charset="0"/>
                <a:ea typeface="Lucida Grande" charset="0"/>
                <a:cs typeface="Lucida Grande" charset="0"/>
              </a:rPr>
              <a:t>each </a:t>
            </a:r>
            <a:r>
              <a:rPr lang="en-US" sz="1200" dirty="0">
                <a:latin typeface="Lucida Grande" charset="0"/>
                <a:ea typeface="Lucida Grande" charset="0"/>
                <a:cs typeface="Lucida Grande" charset="0"/>
              </a:rPr>
              <a:t>spectrum </a:t>
            </a:r>
            <a:r>
              <a:rPr lang="en-US" sz="1200" dirty="0" smtClean="0">
                <a:latin typeface="Lucida Grande" charset="0"/>
                <a:ea typeface="Lucida Grande" charset="0"/>
                <a:cs typeface="Lucida Grande" charset="0"/>
              </a:rPr>
              <a:t>display, click Contours…</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uncheck “Show Negative Contours” except for the </a:t>
            </a:r>
            <a:r>
              <a:rPr lang="en-US" sz="1200" dirty="0" err="1" smtClean="0">
                <a:latin typeface="Lucida Grande" charset="0"/>
                <a:ea typeface="Lucida Grande" charset="0"/>
                <a:cs typeface="Lucida Grande" charset="0"/>
              </a:rPr>
              <a:t>hncacb</a:t>
            </a: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r>
              <a:rPr lang="en-US" sz="1200" dirty="0" smtClean="0">
                <a:latin typeface="Lucida Grande" charset="0"/>
                <a:ea typeface="Lucida Grande" charset="0"/>
                <a:cs typeface="Lucida Grande" charset="0"/>
              </a:rPr>
              <a:t>You can also perform these actions </a:t>
            </a:r>
            <a:r>
              <a:rPr lang="en-GB" sz="1200" dirty="0" smtClean="0">
                <a:latin typeface="Lucida Grande" charset="0"/>
                <a:ea typeface="Lucida Grande" charset="0"/>
                <a:cs typeface="Lucida Grande" charset="0"/>
              </a:rPr>
              <a:t>for each individual spectra </a:t>
            </a:r>
            <a:r>
              <a:rPr lang="en-US" sz="1200" dirty="0">
                <a:latin typeface="Lucida Grande" charset="0"/>
                <a:ea typeface="Lucida Grande" charset="0"/>
                <a:cs typeface="Lucida Grande" charset="0"/>
              </a:rPr>
              <a:t>on the Spectrum properties </a:t>
            </a:r>
            <a:r>
              <a:rPr lang="en-US" sz="1200" dirty="0" smtClean="0">
                <a:latin typeface="Lucida Grande" charset="0"/>
                <a:ea typeface="Lucida Grande" charset="0"/>
                <a:cs typeface="Lucida Grande" charset="0"/>
              </a:rPr>
              <a:t>popup; </a:t>
            </a:r>
            <a:r>
              <a:rPr lang="en-US" sz="1200" dirty="0">
                <a:latin typeface="Lucida Grande" charset="0"/>
                <a:ea typeface="Lucida Grande" charset="0"/>
                <a:cs typeface="Lucida Grande" charset="0"/>
              </a:rPr>
              <a:t>open it from </a:t>
            </a:r>
            <a:r>
              <a:rPr lang="en-US" sz="1200" dirty="0" smtClean="0">
                <a:latin typeface="Lucida Grande" charset="0"/>
                <a:ea typeface="Lucida Grande" charset="0"/>
                <a:cs typeface="Lucida Grande" charset="0"/>
              </a:rPr>
              <a:t>their </a:t>
            </a:r>
            <a:r>
              <a:rPr lang="en-US" sz="1200" dirty="0">
                <a:latin typeface="Lucida Grande" charset="0"/>
                <a:ea typeface="Lucida Grande" charset="0"/>
                <a:cs typeface="Lucida Grande" charset="0"/>
              </a:rPr>
              <a:t>sidebar </a:t>
            </a:r>
            <a:r>
              <a:rPr lang="en-US" sz="1200" dirty="0" smtClean="0">
                <a:latin typeface="Lucida Grande" charset="0"/>
                <a:ea typeface="Lucida Grande" charset="0"/>
                <a:cs typeface="Lucida Grande" charset="0"/>
              </a:rPr>
              <a:t>items.</a:t>
            </a:r>
            <a:endParaRPr lang="en-US" sz="1200" dirty="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p:txBody>
      </p:sp>
      <p:sp>
        <p:nvSpPr>
          <p:cNvPr id="38" name="Rectangle 37"/>
          <p:cNvSpPr/>
          <p:nvPr/>
        </p:nvSpPr>
        <p:spPr>
          <a:xfrm>
            <a:off x="2014995" y="179276"/>
            <a:ext cx="2828018" cy="461665"/>
          </a:xfrm>
          <a:prstGeom prst="rect">
            <a:avLst/>
          </a:prstGeom>
        </p:spPr>
        <p:txBody>
          <a:bodyPr wrap="none">
            <a:spAutoFit/>
          </a:bodyPr>
          <a:lstStyle/>
          <a:p>
            <a:pPr algn="ctr"/>
            <a:r>
              <a:rPr lang="en-GB" sz="2400" smtClean="0">
                <a:latin typeface="Lucida Grande" charset="0"/>
                <a:ea typeface="ＭＳ 明朝" charset="-128"/>
              </a:rPr>
              <a:t>Setting up Project</a:t>
            </a:r>
            <a:endParaRPr lang="en-US" sz="1801" dirty="0"/>
          </a:p>
        </p:txBody>
      </p:sp>
      <p:sp>
        <p:nvSpPr>
          <p:cNvPr id="45" name="Rectangle 44"/>
          <p:cNvSpPr/>
          <p:nvPr/>
        </p:nvSpPr>
        <p:spPr>
          <a:xfrm>
            <a:off x="170191" y="6367550"/>
            <a:ext cx="6365444" cy="784830"/>
          </a:xfrm>
          <a:prstGeom prst="rect">
            <a:avLst/>
          </a:prstGeom>
        </p:spPr>
        <p:txBody>
          <a:bodyPr wrap="square">
            <a:spAutoFit/>
          </a:bodyPr>
          <a:lstStyle/>
          <a:p>
            <a:pPr marL="0" lvl="1">
              <a:lnSpc>
                <a:spcPct val="150000"/>
              </a:lnSpc>
            </a:pPr>
            <a:r>
              <a:rPr lang="en-US" sz="1000" dirty="0">
                <a:latin typeface="Lucida Grande" charset="0"/>
                <a:ea typeface="Lucida Grande" charset="0"/>
                <a:cs typeface="Lucida Grande" charset="0"/>
              </a:rPr>
              <a:t>If the contours are not displayed correctly, verify the path is set </a:t>
            </a:r>
            <a:r>
              <a:rPr lang="en-US" sz="1000" dirty="0" smtClean="0">
                <a:latin typeface="Lucida Grande" charset="0"/>
                <a:ea typeface="Lucida Grande" charset="0"/>
                <a:cs typeface="Lucida Grande" charset="0"/>
              </a:rPr>
              <a:t>correctly on the Spectrum properties popup under the General tab options; open it from the sidebar items. Spectra </a:t>
            </a:r>
            <a:r>
              <a:rPr lang="en-US" sz="1000" dirty="0">
                <a:latin typeface="Lucida Grande" charset="0"/>
                <a:ea typeface="Lucida Grande" charset="0"/>
                <a:cs typeface="Lucida Grande" charset="0"/>
              </a:rPr>
              <a:t>are located inside the </a:t>
            </a:r>
            <a:r>
              <a:rPr lang="en-US" sz="1000" dirty="0" smtClean="0">
                <a:latin typeface="Lucida Grande" charset="0"/>
                <a:ea typeface="Lucida Grande" charset="0"/>
                <a:cs typeface="Lucida Grande" charset="0"/>
              </a:rPr>
              <a:t>directory: AnalysisV3/data/CcpnSec5BBTutorial/sec5spectra.</a:t>
            </a:r>
            <a:endParaRPr lang="en-US" sz="1000" dirty="0">
              <a:latin typeface="Lucida Grande" charset="0"/>
              <a:ea typeface="Lucida Grande" charset="0"/>
              <a:cs typeface="Lucida Grande"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465697"/>
            <a:ext cx="3083970" cy="152142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2" y="3707910"/>
            <a:ext cx="1992843" cy="2456930"/>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953" y="3695646"/>
            <a:ext cx="3266084" cy="2481458"/>
          </a:xfrm>
          <a:prstGeom prst="rect">
            <a:avLst/>
          </a:prstGeom>
        </p:spPr>
      </p:pic>
      <p:sp>
        <p:nvSpPr>
          <p:cNvPr id="49" name="Right Arrow 48"/>
          <p:cNvSpPr/>
          <p:nvPr/>
        </p:nvSpPr>
        <p:spPr>
          <a:xfrm rot="10800000">
            <a:off x="2493639" y="4649781"/>
            <a:ext cx="579776" cy="219750"/>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1" name="Rectangle 50"/>
          <p:cNvSpPr/>
          <p:nvPr/>
        </p:nvSpPr>
        <p:spPr>
          <a:xfrm>
            <a:off x="3347044" y="4953270"/>
            <a:ext cx="2388700" cy="15562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2" name="Rectangle 51"/>
          <p:cNvSpPr/>
          <p:nvPr/>
        </p:nvSpPr>
        <p:spPr>
          <a:xfrm>
            <a:off x="477982" y="1036573"/>
            <a:ext cx="2018501" cy="307777"/>
          </a:xfrm>
          <a:prstGeom prst="rect">
            <a:avLst/>
          </a:prstGeom>
        </p:spPr>
        <p:txBody>
          <a:bodyPr wrap="none">
            <a:spAutoFit/>
          </a:bodyPr>
          <a:lstStyle/>
          <a:p>
            <a:r>
              <a:rPr lang="en-US" sz="1400" dirty="0">
                <a:latin typeface="Lucida Grande" charset="0"/>
                <a:ea typeface="Lucida Grande" charset="0"/>
                <a:cs typeface="Lucida Grande" charset="0"/>
              </a:rPr>
              <a:t>Set experiment </a:t>
            </a:r>
            <a:r>
              <a:rPr lang="en-US" sz="1400" dirty="0" smtClean="0">
                <a:latin typeface="Lucida Grande" charset="0"/>
                <a:ea typeface="Lucida Grande" charset="0"/>
                <a:cs typeface="Lucida Grande" charset="0"/>
              </a:rPr>
              <a:t>types</a:t>
            </a:r>
            <a:endParaRPr lang="en-GB" sz="1400" dirty="0"/>
          </a:p>
        </p:txBody>
      </p:sp>
      <p:sp>
        <p:nvSpPr>
          <p:cNvPr id="54" name="Rectangle 53"/>
          <p:cNvSpPr/>
          <p:nvPr/>
        </p:nvSpPr>
        <p:spPr>
          <a:xfrm>
            <a:off x="472083" y="3283301"/>
            <a:ext cx="1273105" cy="307777"/>
          </a:xfrm>
          <a:prstGeom prst="rect">
            <a:avLst/>
          </a:prstGeom>
        </p:spPr>
        <p:txBody>
          <a:bodyPr wrap="none">
            <a:spAutoFit/>
          </a:bodyPr>
          <a:lstStyle/>
          <a:p>
            <a:r>
              <a:rPr lang="en-US" sz="1400" dirty="0">
                <a:latin typeface="Lucida Grande" charset="0"/>
                <a:ea typeface="Lucida Grande" charset="0"/>
                <a:cs typeface="Lucida Grande" charset="0"/>
              </a:rPr>
              <a:t>Set </a:t>
            </a:r>
            <a:r>
              <a:rPr lang="en-US" sz="1400" dirty="0" smtClean="0">
                <a:latin typeface="Lucida Grande" charset="0"/>
                <a:ea typeface="Lucida Grande" charset="0"/>
                <a:cs typeface="Lucida Grande" charset="0"/>
              </a:rPr>
              <a:t>contours</a:t>
            </a:r>
            <a:endParaRPr lang="en-GB" sz="1400" dirty="0"/>
          </a:p>
        </p:txBody>
      </p:sp>
      <p:sp>
        <p:nvSpPr>
          <p:cNvPr id="55" name="Rectangle 54"/>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6" name="Slide Number Placeholder 55"/>
          <p:cNvSpPr>
            <a:spLocks noGrp="1"/>
          </p:cNvSpPr>
          <p:nvPr>
            <p:ph type="sldNum" sz="quarter" idx="12"/>
          </p:nvPr>
        </p:nvSpPr>
        <p:spPr/>
        <p:txBody>
          <a:bodyPr/>
          <a:lstStyle/>
          <a:p>
            <a:fld id="{EAB789F6-3BD3-1645-B8E5-7AE28DC0F5BB}" type="slidenum">
              <a:rPr lang="en-US" smtClean="0"/>
              <a:t>4</a:t>
            </a:fld>
            <a:endParaRPr lang="en-US"/>
          </a:p>
        </p:txBody>
      </p:sp>
      <p:sp>
        <p:nvSpPr>
          <p:cNvPr id="57" name="Rectangle 56"/>
          <p:cNvSpPr/>
          <p:nvPr/>
        </p:nvSpPr>
        <p:spPr>
          <a:xfrm>
            <a:off x="6203047" y="5851121"/>
            <a:ext cx="274593" cy="184579"/>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TextBox 1"/>
          <p:cNvSpPr txBox="1"/>
          <p:nvPr/>
        </p:nvSpPr>
        <p:spPr>
          <a:xfrm>
            <a:off x="388125" y="3557034"/>
            <a:ext cx="1987429" cy="184666"/>
          </a:xfrm>
          <a:prstGeom prst="rect">
            <a:avLst/>
          </a:prstGeom>
          <a:noFill/>
        </p:spPr>
        <p:txBody>
          <a:bodyPr wrap="square" rtlCol="0">
            <a:spAutoFit/>
          </a:bodyPr>
          <a:lstStyle/>
          <a:p>
            <a:r>
              <a:rPr lang="en-GB" sz="600" dirty="0" smtClean="0">
                <a:latin typeface="Lucida Grande" charset="0"/>
                <a:ea typeface="Lucida Grande" charset="0"/>
                <a:cs typeface="Lucida Grande" charset="0"/>
              </a:rPr>
              <a:t>Right click on Spectrum Displays HN and HCN</a:t>
            </a:r>
            <a:endParaRPr lang="en-GB" sz="600" dirty="0">
              <a:latin typeface="Lucida Grande" charset="0"/>
              <a:ea typeface="Lucida Grande" charset="0"/>
              <a:cs typeface="Lucida Grande" charset="0"/>
            </a:endParaRPr>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110" y="833123"/>
            <a:ext cx="6861600" cy="70641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8026029"/>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Picking peaks on the </a:t>
            </a:r>
            <a:r>
              <a:rPr lang="en-US" sz="1200" b="1" dirty="0" err="1" smtClean="0">
                <a:latin typeface="Lucida Grande" charset="0"/>
                <a:ea typeface="Lucida Grande" charset="0"/>
                <a:cs typeface="Lucida Grande" charset="0"/>
              </a:rPr>
              <a:t>SP:hsqc</a:t>
            </a:r>
            <a:r>
              <a:rPr lang="en-US" sz="1200" b="1" dirty="0" smtClean="0">
                <a:latin typeface="Lucida Grande" charset="0"/>
                <a:ea typeface="Lucida Grande" charset="0"/>
                <a:cs typeface="Lucida Grande" charset="0"/>
              </a:rPr>
              <a:t> </a:t>
            </a:r>
          </a:p>
          <a:p>
            <a:pPr>
              <a:lnSpc>
                <a:spcPct val="150000"/>
              </a:lnSpc>
            </a:pPr>
            <a:r>
              <a:rPr lang="en-US" sz="1200" dirty="0" smtClean="0">
                <a:latin typeface="Lucida Grande" charset="0"/>
                <a:ea typeface="Lucida Grande" charset="0"/>
                <a:cs typeface="Lucida Grande" charset="0"/>
              </a:rPr>
              <a:t>You can pick peaks either manually or automatically.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Manual Picking</a:t>
            </a:r>
            <a:r>
              <a:rPr lang="en-US" sz="1200" dirty="0" smtClean="0">
                <a:latin typeface="Lucida Grande" charset="0"/>
                <a:ea typeface="Lucida Grande" charset="0"/>
                <a:cs typeface="Lucida Grande" charset="0"/>
              </a:rPr>
              <a:t>: </a:t>
            </a:r>
            <a:r>
              <a:rPr lang="en-US" sz="1200" b="1" dirty="0" smtClean="0">
                <a:latin typeface="Lucida Grande" charset="0"/>
                <a:ea typeface="Lucida Grande" charset="0"/>
                <a:cs typeface="Lucida Grande" charset="0"/>
              </a:rPr>
              <a:t>CTRL or CMD (for Mac) + SHIFT + Left drag</a:t>
            </a:r>
          </a:p>
          <a:p>
            <a:pPr>
              <a:lnSpc>
                <a:spcPct val="150000"/>
              </a:lnSpc>
            </a:pPr>
            <a:r>
              <a:rPr lang="en-US" sz="1200" dirty="0" smtClean="0">
                <a:latin typeface="Lucida Grande" charset="0"/>
                <a:ea typeface="Lucida Grande" charset="0"/>
                <a:cs typeface="Lucida Grande" charset="0"/>
              </a:rPr>
              <a:t>Click on the spectrum display, hold </a:t>
            </a:r>
            <a:r>
              <a:rPr lang="en-US" sz="1200" dirty="0">
                <a:latin typeface="Lucida Grande" charset="0"/>
                <a:ea typeface="Lucida Grande" charset="0"/>
                <a:cs typeface="Lucida Grande" charset="0"/>
              </a:rPr>
              <a:t>down CTRL or CMD (for Mac) plus SHIFT and  Left drag the </a:t>
            </a:r>
            <a:r>
              <a:rPr lang="en-US" sz="1200" dirty="0" smtClean="0">
                <a:latin typeface="Lucida Grande" charset="0"/>
                <a:ea typeface="Lucida Grande" charset="0"/>
                <a:cs typeface="Lucida Grande" charset="0"/>
              </a:rPr>
              <a:t>mouse to create a blue picking box in the regions:</a:t>
            </a:r>
          </a:p>
          <a:p>
            <a:pPr>
              <a:lnSpc>
                <a:spcPct val="150000"/>
              </a:lnSpc>
            </a:pP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H </a:t>
            </a:r>
            <a:r>
              <a:rPr lang="en-US" sz="1200" dirty="0" smtClean="0">
                <a:latin typeface="Lucida Grande" charset="0"/>
                <a:ea typeface="Lucida Grande" charset="0"/>
                <a:cs typeface="Lucida Grande" charset="0"/>
                <a:sym typeface="Wingdings"/>
              </a:rPr>
              <a:t> 11-6 </a:t>
            </a:r>
          </a:p>
          <a:p>
            <a:pPr>
              <a:lnSpc>
                <a:spcPct val="150000"/>
              </a:lnSpc>
            </a:pPr>
            <a:r>
              <a:rPr lang="en-US" sz="1200" dirty="0" smtClean="0">
                <a:latin typeface="Lucida Grande" charset="0"/>
                <a:ea typeface="Lucida Grande" charset="0"/>
                <a:cs typeface="Lucida Grande" charset="0"/>
              </a:rPr>
              <a:t>	N </a:t>
            </a:r>
            <a:r>
              <a:rPr lang="en-US" sz="1200" dirty="0">
                <a:latin typeface="Lucida Grande" charset="0"/>
                <a:ea typeface="Lucida Grande" charset="0"/>
                <a:cs typeface="Lucida Grande" charset="0"/>
                <a:sym typeface="Wingdings"/>
              </a:rPr>
              <a:t> </a:t>
            </a:r>
            <a:r>
              <a:rPr lang="en-US" sz="1200" dirty="0" smtClean="0">
                <a:latin typeface="Lucida Grande" charset="0"/>
                <a:ea typeface="Lucida Grande" charset="0"/>
                <a:cs typeface="Lucida Grande" charset="0"/>
                <a:sym typeface="Wingdings"/>
              </a:rPr>
              <a:t>102-134.50</a:t>
            </a:r>
          </a:p>
          <a:p>
            <a:pPr>
              <a:lnSpc>
                <a:spcPct val="150000"/>
              </a:lnSpc>
            </a:pPr>
            <a:r>
              <a:rPr lang="en-US" sz="1200" dirty="0" smtClean="0">
                <a:latin typeface="Lucida Grande" charset="0"/>
                <a:ea typeface="Lucida Grande" charset="0"/>
                <a:cs typeface="Lucida Grande" charset="0"/>
                <a:sym typeface="Wingdings"/>
              </a:rPr>
              <a:t>then release the button and keys</a:t>
            </a:r>
            <a:endParaRPr lang="en-US" sz="1200" dirty="0">
              <a:latin typeface="Lucida Grande" charset="0"/>
              <a:ea typeface="Lucida Grande" charset="0"/>
              <a:cs typeface="Lucida Grande" charset="0"/>
              <a:sym typeface="Wingdings"/>
            </a:endParaRPr>
          </a:p>
          <a:p>
            <a:pPr>
              <a:lnSpc>
                <a:spcPct val="150000"/>
              </a:lnSpc>
            </a:pPr>
            <a:endParaRPr lang="en-US" sz="1200" dirty="0" smtClean="0">
              <a:latin typeface="Lucida Grande" charset="0"/>
              <a:ea typeface="Lucida Grande" charset="0"/>
              <a:cs typeface="Lucida Grande" charset="0"/>
              <a:sym typeface="Wingdings"/>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p:txBody>
      </p:sp>
      <p:grpSp>
        <p:nvGrpSpPr>
          <p:cNvPr id="49" name="Group 48"/>
          <p:cNvGrpSpPr/>
          <p:nvPr/>
        </p:nvGrpSpPr>
        <p:grpSpPr>
          <a:xfrm>
            <a:off x="4528825" y="2714206"/>
            <a:ext cx="2235482" cy="1391222"/>
            <a:chOff x="4542503" y="1625086"/>
            <a:chExt cx="2235482" cy="1391222"/>
          </a:xfrm>
        </p:grpSpPr>
        <p:grpSp>
          <p:nvGrpSpPr>
            <p:cNvPr id="47" name="Group 46"/>
            <p:cNvGrpSpPr/>
            <p:nvPr/>
          </p:nvGrpSpPr>
          <p:grpSpPr>
            <a:xfrm>
              <a:off x="4555203" y="2329669"/>
              <a:ext cx="2222782" cy="686639"/>
              <a:chOff x="4542503" y="2774169"/>
              <a:chExt cx="2222782" cy="686639"/>
            </a:xfrm>
          </p:grpSpPr>
          <p:pic>
            <p:nvPicPr>
              <p:cNvPr id="25" name="Picture 24"/>
              <p:cNvPicPr>
                <a:picLocks noChangeAspect="1"/>
              </p:cNvPicPr>
              <p:nvPr/>
            </p:nvPicPr>
            <p:blipFill>
              <a:blip r:embed="rId3"/>
              <a:stretch>
                <a:fillRect/>
              </a:stretch>
            </p:blipFill>
            <p:spPr>
              <a:xfrm>
                <a:off x="6078646" y="2774169"/>
                <a:ext cx="686639" cy="686639"/>
              </a:xfrm>
              <a:prstGeom prst="rect">
                <a:avLst/>
              </a:prstGeom>
            </p:spPr>
          </p:pic>
          <p:sp>
            <p:nvSpPr>
              <p:cNvPr id="26" name="Up Arrow 25"/>
              <p:cNvSpPr/>
              <p:nvPr/>
            </p:nvSpPr>
            <p:spPr>
              <a:xfrm>
                <a:off x="5801685" y="2887070"/>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29"/>
              <p:cNvSpPr>
                <a:spLocks/>
              </p:cNvSpPr>
              <p:nvPr/>
            </p:nvSpPr>
            <p:spPr>
              <a:xfrm>
                <a:off x="5561875" y="297465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lus 30"/>
              <p:cNvSpPr>
                <a:spLocks/>
              </p:cNvSpPr>
              <p:nvPr/>
            </p:nvSpPr>
            <p:spPr>
              <a:xfrm>
                <a:off x="6012611" y="300214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 Arrow 33"/>
              <p:cNvSpPr/>
              <p:nvPr/>
            </p:nvSpPr>
            <p:spPr>
              <a:xfrm rot="1649871">
                <a:off x="6453384" y="3103611"/>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extBox 34"/>
              <p:cNvSpPr txBox="1"/>
              <p:nvPr/>
            </p:nvSpPr>
            <p:spPr>
              <a:xfrm>
                <a:off x="4542503" y="2909503"/>
                <a:ext cx="1179536" cy="369332"/>
              </a:xfrm>
              <a:prstGeom prst="rect">
                <a:avLst/>
              </a:prstGeom>
              <a:noFill/>
            </p:spPr>
            <p:txBody>
              <a:bodyPr wrap="square" rtlCol="0">
                <a:spAutoFit/>
              </a:bodyPr>
              <a:lstStyle/>
              <a:p>
                <a:r>
                  <a:rPr lang="en-GB" dirty="0" smtClean="0"/>
                  <a:t>Linux: ctrl</a:t>
                </a:r>
                <a:endParaRPr lang="en-GB" dirty="0"/>
              </a:p>
            </p:txBody>
          </p:sp>
        </p:grpSp>
        <p:sp>
          <p:nvSpPr>
            <p:cNvPr id="36" name="TextBox 35"/>
            <p:cNvSpPr txBox="1"/>
            <p:nvPr/>
          </p:nvSpPr>
          <p:spPr>
            <a:xfrm>
              <a:off x="4542503" y="1771766"/>
              <a:ext cx="1179536" cy="369332"/>
            </a:xfrm>
            <a:prstGeom prst="rect">
              <a:avLst/>
            </a:prstGeom>
            <a:noFill/>
          </p:spPr>
          <p:txBody>
            <a:bodyPr wrap="square" rtlCol="0">
              <a:spAutoFit/>
            </a:bodyPr>
            <a:lstStyle/>
            <a:p>
              <a:r>
                <a:rPr lang="en-GB" dirty="0" smtClean="0"/>
                <a:t>Mac:</a:t>
              </a:r>
              <a:endParaRPr lang="en-GB" dirty="0"/>
            </a:p>
          </p:txBody>
        </p:sp>
        <p:grpSp>
          <p:nvGrpSpPr>
            <p:cNvPr id="38" name="Group 37"/>
            <p:cNvGrpSpPr/>
            <p:nvPr/>
          </p:nvGrpSpPr>
          <p:grpSpPr>
            <a:xfrm>
              <a:off x="5246796" y="1625086"/>
              <a:ext cx="1518489" cy="686639"/>
              <a:chOff x="4528825" y="2217526"/>
              <a:chExt cx="1518489" cy="686639"/>
            </a:xfrm>
          </p:grpSpPr>
          <p:pic>
            <p:nvPicPr>
              <p:cNvPr id="39" name="Picture 38"/>
              <p:cNvPicPr>
                <a:picLocks noChangeAspect="1"/>
              </p:cNvPicPr>
              <p:nvPr/>
            </p:nvPicPr>
            <p:blipFill>
              <a:blip r:embed="rId3"/>
              <a:stretch>
                <a:fillRect/>
              </a:stretch>
            </p:blipFill>
            <p:spPr>
              <a:xfrm>
                <a:off x="5360675" y="2217526"/>
                <a:ext cx="686639" cy="686639"/>
              </a:xfrm>
              <a:prstGeom prst="rect">
                <a:avLst/>
              </a:prstGeom>
            </p:spPr>
          </p:pic>
          <p:sp>
            <p:nvSpPr>
              <p:cNvPr id="40" name="Up Arrow 39"/>
              <p:cNvSpPr/>
              <p:nvPr/>
            </p:nvSpPr>
            <p:spPr>
              <a:xfrm>
                <a:off x="5083714" y="2330427"/>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a:off x="4528825" y="2319887"/>
                <a:ext cx="444139" cy="444139"/>
              </a:xfrm>
              <a:prstGeom prst="rect">
                <a:avLst/>
              </a:prstGeom>
            </p:spPr>
          </p:pic>
          <p:sp>
            <p:nvSpPr>
              <p:cNvPr id="42" name="Plus 41"/>
              <p:cNvSpPr>
                <a:spLocks/>
              </p:cNvSpPr>
              <p:nvPr/>
            </p:nvSpPr>
            <p:spPr>
              <a:xfrm>
                <a:off x="4888148" y="241801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Plus 42"/>
              <p:cNvSpPr>
                <a:spLocks/>
              </p:cNvSpPr>
              <p:nvPr/>
            </p:nvSpPr>
            <p:spPr>
              <a:xfrm>
                <a:off x="5294640" y="244550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Bent Arrow 43"/>
              <p:cNvSpPr/>
              <p:nvPr/>
            </p:nvSpPr>
            <p:spPr>
              <a:xfrm rot="1649871">
                <a:off x="5735413" y="2546968"/>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
        <p:nvSpPr>
          <p:cNvPr id="50" name="Rectangle 4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1" name="Slide Number Placeholder 50"/>
          <p:cNvSpPr>
            <a:spLocks noGrp="1"/>
          </p:cNvSpPr>
          <p:nvPr>
            <p:ph type="sldNum" sz="quarter" idx="12"/>
          </p:nvPr>
        </p:nvSpPr>
        <p:spPr/>
        <p:txBody>
          <a:bodyPr/>
          <a:lstStyle/>
          <a:p>
            <a:fld id="{EAB789F6-3BD3-1645-B8E5-7AE28DC0F5BB}" type="slidenum">
              <a:rPr lang="en-US" smtClean="0"/>
              <a:t>5</a:t>
            </a:fld>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11" y="1162269"/>
            <a:ext cx="4124860" cy="5055648"/>
          </a:xfrm>
          <a:prstGeom prst="rect">
            <a:avLst/>
          </a:prstGeom>
        </p:spPr>
      </p:pic>
      <p:sp>
        <p:nvSpPr>
          <p:cNvPr id="53" name="Rectangle 52"/>
          <p:cNvSpPr/>
          <p:nvPr/>
        </p:nvSpPr>
        <p:spPr>
          <a:xfrm>
            <a:off x="237136" y="6778147"/>
            <a:ext cx="6395893" cy="830997"/>
          </a:xfrm>
          <a:prstGeom prst="rect">
            <a:avLst/>
          </a:prstGeom>
        </p:spPr>
        <p:txBody>
          <a:bodyPr wrap="square">
            <a:spAutoFit/>
          </a:bodyPr>
          <a:lstStyle/>
          <a:p>
            <a:pPr>
              <a:lnSpc>
                <a:spcPct val="150000"/>
              </a:lnSpc>
            </a:pPr>
            <a:r>
              <a:rPr lang="en-US" sz="800" dirty="0">
                <a:latin typeface="Lucida Grande" charset="0"/>
                <a:ea typeface="Lucida Grande" charset="0"/>
                <a:cs typeface="Lucida Grande" charset="0"/>
              </a:rPr>
              <a:t>The “Peak Picking Drop” parameter in the “Preferences” popup (Menu: </a:t>
            </a:r>
            <a:r>
              <a:rPr lang="en-US" sz="800" dirty="0" err="1">
                <a:latin typeface="Lucida Grande" charset="0"/>
                <a:ea typeface="Lucida Grande" charset="0"/>
                <a:cs typeface="Lucida Grande" charset="0"/>
              </a:rPr>
              <a:t>Project⟶Preferences</a:t>
            </a:r>
            <a:r>
              <a:rPr lang="en-US" sz="800" dirty="0">
                <a:latin typeface="Lucida Grande" charset="0"/>
                <a:ea typeface="Lucida Grande" charset="0"/>
                <a:cs typeface="Lucida Grande" charset="0"/>
              </a:rPr>
              <a:t>, tab Spectrum) affects peak picking. This parameter defines the percentage the intensity must drop from a local maximum (for positive peaks) in each dimension in each direction, in order for the position of the local maximum to be considered to be a peak. If this percentage is too high then some actual peaks might be missed, and if it is too low then too many peaks might be picked. </a:t>
            </a:r>
            <a:r>
              <a:rPr lang="en-US" sz="800" dirty="0" smtClean="0">
                <a:latin typeface="Lucida Grande" charset="0"/>
                <a:ea typeface="Lucida Grande" charset="0"/>
                <a:cs typeface="Lucida Grande" charset="0"/>
              </a:rPr>
              <a:t> </a:t>
            </a:r>
            <a:endParaRPr lang="en-US" sz="800" dirty="0">
              <a:latin typeface="Lucida Grande" charset="0"/>
              <a:ea typeface="Lucida Grande" charset="0"/>
              <a:cs typeface="Lucida Grande" charset="0"/>
            </a:endParaRPr>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5895" y="833124"/>
            <a:ext cx="68652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40301"/>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Automatic Picking </a:t>
            </a:r>
            <a:r>
              <a:rPr lang="en-US" sz="1200" dirty="0">
                <a:latin typeface="Lucida Grande" charset="0"/>
                <a:ea typeface="Lucida Grande" charset="0"/>
                <a:cs typeface="Lucida Grande" charset="0"/>
              </a:rPr>
              <a:t>(if you haven’t picked </a:t>
            </a:r>
            <a:r>
              <a:rPr lang="en-US" sz="1200" dirty="0" smtClean="0">
                <a:latin typeface="Lucida Grande" charset="0"/>
                <a:ea typeface="Lucida Grande" charset="0"/>
                <a:cs typeface="Lucida Grande" charset="0"/>
              </a:rPr>
              <a:t>previously) : </a:t>
            </a:r>
          </a:p>
          <a:p>
            <a:pPr>
              <a:lnSpc>
                <a:spcPct val="150000"/>
              </a:lnSpc>
            </a:pPr>
            <a:r>
              <a:rPr lang="en-US" sz="1200" b="1" dirty="0" smtClean="0">
                <a:latin typeface="Lucida Grande" charset="0"/>
                <a:ea typeface="Lucida Grande" charset="0"/>
                <a:cs typeface="Lucida Grande" charset="0"/>
              </a:rPr>
              <a:t>Main Menu ⟶  Spectrum⟶   Pick Peaks ⟶  Pick ND Peaks</a:t>
            </a:r>
            <a:r>
              <a:rPr lang="mr-IN" sz="1200" b="1" dirty="0" smtClean="0">
                <a:latin typeface="Lucida Grande" charset="0"/>
                <a:ea typeface="Lucida Grande" charset="0"/>
                <a:cs typeface="Lucida Grande" charset="0"/>
              </a:rPr>
              <a:t>…</a:t>
            </a:r>
            <a:r>
              <a:rPr lang="en-US" sz="1200" b="1" dirty="0" smtClean="0">
                <a:latin typeface="Lucida Grande" charset="0"/>
                <a:ea typeface="Lucida Grande" charset="0"/>
                <a:cs typeface="Lucida Grande" charset="0"/>
              </a:rPr>
              <a:t> , shortcut ‘PP’</a:t>
            </a:r>
          </a:p>
          <a:p>
            <a:pPr marL="171450" indent="-171450">
              <a:lnSpc>
                <a:spcPct val="150000"/>
              </a:lnSpc>
              <a:buFontTx/>
              <a:buChar char="-"/>
            </a:pPr>
            <a:r>
              <a:rPr lang="en-US" sz="1200" dirty="0" smtClean="0">
                <a:latin typeface="Lucida Grande" charset="0"/>
                <a:ea typeface="Lucida Grande" charset="0"/>
                <a:cs typeface="Lucida Grande" charset="0"/>
              </a:rPr>
              <a:t>Select Positive only </a:t>
            </a:r>
          </a:p>
          <a:p>
            <a:pPr marL="171450" indent="-171450">
              <a:lnSpc>
                <a:spcPct val="150000"/>
              </a:lnSpc>
              <a:buFontTx/>
              <a:buChar char="-"/>
            </a:pPr>
            <a:r>
              <a:rPr lang="en-US" sz="1200" dirty="0" smtClean="0">
                <a:latin typeface="Lucida Grande" charset="0"/>
                <a:ea typeface="Lucida Grande" charset="0"/>
                <a:cs typeface="Lucida Grande" charset="0"/>
              </a:rPr>
              <a:t>Set F1: 6-11</a:t>
            </a:r>
          </a:p>
          <a:p>
            <a:pPr marL="171450" indent="-171450">
              <a:lnSpc>
                <a:spcPct val="150000"/>
              </a:lnSpc>
              <a:buFontTx/>
              <a:buChar char="-"/>
            </a:pPr>
            <a:r>
              <a:rPr lang="en-US" sz="1200" dirty="0" smtClean="0">
                <a:latin typeface="Lucida Grande" charset="0"/>
                <a:ea typeface="Lucida Grande" charset="0"/>
                <a:cs typeface="Lucida Grande" charset="0"/>
              </a:rPr>
              <a:t>set F2 102-134.5</a:t>
            </a:r>
          </a:p>
          <a:p>
            <a:pPr marL="171450" indent="-171450">
              <a:lnSpc>
                <a:spcPct val="150000"/>
              </a:lnSpc>
              <a:buFontTx/>
              <a:buChar char="-"/>
            </a:pPr>
            <a:r>
              <a:rPr lang="en-US" sz="1200" dirty="0" smtClean="0">
                <a:latin typeface="Lucida Grande" charset="0"/>
                <a:ea typeface="Lucida Grande" charset="0"/>
                <a:cs typeface="Lucida Grande" charset="0"/>
              </a:rPr>
              <a:t>Click </a:t>
            </a:r>
            <a:r>
              <a:rPr lang="en-US" sz="1200" dirty="0">
                <a:latin typeface="Lucida Grande" charset="0"/>
                <a:ea typeface="Lucida Grande" charset="0"/>
                <a:cs typeface="Lucida Grande" charset="0"/>
              </a:rPr>
              <a:t>Find Peaks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Result:</a:t>
            </a:r>
          </a:p>
          <a:p>
            <a:pPr>
              <a:lnSpc>
                <a:spcPct val="150000"/>
              </a:lnSpc>
            </a:pPr>
            <a:r>
              <a:rPr lang="en-US" sz="1200" dirty="0" smtClean="0">
                <a:latin typeface="Lucida Grande" charset="0"/>
                <a:ea typeface="Lucida Grande" charset="0"/>
                <a:cs typeface="Lucida Grande" charset="0"/>
              </a:rPr>
              <a:t>The crosses in the spectrum mark the peak positions picked. The hyphens separated by a comma indicate that the dimensions of these peaks are unassigned </a:t>
            </a:r>
            <a:br>
              <a:rPr lang="en-US" sz="1200" dirty="0" smtClean="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324417"/>
            <a:ext cx="5690935" cy="2603696"/>
          </a:xfrm>
          <a:prstGeom prst="rect">
            <a:avLst/>
          </a:prstGeom>
        </p:spPr>
      </p:pic>
      <p:sp>
        <p:nvSpPr>
          <p:cNvPr id="27" name="Down Arrow 26"/>
          <p:cNvSpPr/>
          <p:nvPr/>
        </p:nvSpPr>
        <p:spPr>
          <a:xfrm rot="16200000" flipV="1">
            <a:off x="5977524" y="2264292"/>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8" name="TextBox 27"/>
          <p:cNvSpPr txBox="1"/>
          <p:nvPr/>
        </p:nvSpPr>
        <p:spPr>
          <a:xfrm>
            <a:off x="2621273" y="4259860"/>
            <a:ext cx="3236686" cy="830997"/>
          </a:xfrm>
          <a:prstGeom prst="rect">
            <a:avLst/>
          </a:prstGeom>
          <a:noFill/>
        </p:spPr>
        <p:txBody>
          <a:bodyPr wrap="square" rtlCol="0">
            <a:spAutoFit/>
          </a:bodyPr>
          <a:lstStyle/>
          <a:p>
            <a:r>
              <a:rPr lang="en-US" sz="2400" b="1" smtClean="0"/>
              <a:t>or Shortcut  </a:t>
            </a:r>
            <a:r>
              <a:rPr lang="en-US" sz="2400" b="1" dirty="0" smtClean="0"/>
              <a:t>‘ PP ’</a:t>
            </a:r>
            <a:endParaRPr lang="en-US" sz="2400" b="1" dirty="0"/>
          </a:p>
          <a:p>
            <a:endParaRPr lang="en-GB" sz="2400" b="1" dirty="0"/>
          </a:p>
        </p:txBody>
      </p:sp>
      <p:grpSp>
        <p:nvGrpSpPr>
          <p:cNvPr id="14" name="Group 13"/>
          <p:cNvGrpSpPr/>
          <p:nvPr/>
        </p:nvGrpSpPr>
        <p:grpSpPr>
          <a:xfrm>
            <a:off x="1430542" y="10537336"/>
            <a:ext cx="956782" cy="714962"/>
            <a:chOff x="1818000" y="10564935"/>
            <a:chExt cx="956782" cy="714962"/>
          </a:xfrm>
        </p:grpSpPr>
        <p:grpSp>
          <p:nvGrpSpPr>
            <p:cNvPr id="8" name="Group 7"/>
            <p:cNvGrpSpPr/>
            <p:nvPr/>
          </p:nvGrpSpPr>
          <p:grpSpPr>
            <a:xfrm>
              <a:off x="1818000" y="10617497"/>
              <a:ext cx="691200" cy="662400"/>
              <a:chOff x="2797200" y="10918799"/>
              <a:chExt cx="691200" cy="662400"/>
            </a:xfrm>
          </p:grpSpPr>
          <p:sp>
            <p:nvSpPr>
              <p:cNvPr id="4" name="Oval 3"/>
              <p:cNvSpPr/>
              <p:nvPr/>
            </p:nvSpPr>
            <p:spPr>
              <a:xfrm>
                <a:off x="2995200" y="11066401"/>
                <a:ext cx="295200" cy="36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lus 5"/>
              <p:cNvSpPr/>
              <p:nvPr/>
            </p:nvSpPr>
            <p:spPr>
              <a:xfrm rot="18808262">
                <a:off x="2811600" y="10904399"/>
                <a:ext cx="662400" cy="691200"/>
              </a:xfrm>
              <a:prstGeom prst="mathPlus">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p:cNvSpPr txBox="1"/>
            <p:nvPr/>
          </p:nvSpPr>
          <p:spPr>
            <a:xfrm>
              <a:off x="2285182" y="10564935"/>
              <a:ext cx="489600" cy="369332"/>
            </a:xfrm>
            <a:prstGeom prst="rect">
              <a:avLst/>
            </a:prstGeom>
            <a:noFill/>
          </p:spPr>
          <p:txBody>
            <a:bodyPr wrap="square" rtlCol="0">
              <a:spAutoFit/>
            </a:bodyPr>
            <a:lstStyle/>
            <a:p>
              <a:r>
                <a:rPr lang="en-GB" smtClean="0"/>
                <a:t>-,-</a:t>
              </a:r>
              <a:endParaRPr lang="en-GB"/>
            </a:p>
          </p:txBody>
        </p:sp>
      </p:grpSp>
      <p:sp>
        <p:nvSpPr>
          <p:cNvPr id="37" name="Rectangle 36"/>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5" name="Slide Number Placeholder 14"/>
          <p:cNvSpPr>
            <a:spLocks noGrp="1"/>
          </p:cNvSpPr>
          <p:nvPr>
            <p:ph type="sldNum" sz="quarter" idx="12"/>
          </p:nvPr>
        </p:nvSpPr>
        <p:spPr/>
        <p:txBody>
          <a:bodyPr/>
          <a:lstStyle/>
          <a:p>
            <a:fld id="{EAB789F6-3BD3-1645-B8E5-7AE28DC0F5BB}" type="slidenum">
              <a:rPr lang="en-US" smtClean="0"/>
              <a:t>6</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 y="4838700"/>
            <a:ext cx="5600700" cy="2514600"/>
          </a:xfrm>
          <a:prstGeom prst="rect">
            <a:avLst/>
          </a:prstGeom>
        </p:spPr>
      </p:pic>
    </p:spTree>
    <p:extLst>
      <p:ext uri="{BB962C8B-B14F-4D97-AF65-F5344CB8AC3E}">
        <p14:creationId xmlns:p14="http://schemas.microsoft.com/office/powerpoint/2010/main" val="418983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12" name="Rectangle 11"/>
          <p:cNvSpPr/>
          <p:nvPr/>
        </p:nvSpPr>
        <p:spPr>
          <a:xfrm>
            <a:off x="477982" y="7977480"/>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Main </a:t>
            </a:r>
            <a:r>
              <a:rPr lang="en-US" sz="1200" b="1" dirty="0">
                <a:latin typeface="Lucida Grande" charset="0"/>
                <a:ea typeface="Lucida Grande" charset="0"/>
                <a:cs typeface="Lucida Grande" charset="0"/>
              </a:rPr>
              <a:t>Menu ⟶  </a:t>
            </a:r>
            <a:r>
              <a:rPr lang="en-US" sz="1200" b="1" dirty="0" smtClean="0">
                <a:latin typeface="Lucida Grande" charset="0"/>
                <a:ea typeface="Lucida Grande" charset="0"/>
                <a:cs typeface="Lucida Grande" charset="0"/>
              </a:rPr>
              <a:t>Assign⟶   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t>
            </a:r>
            <a:r>
              <a:rPr lang="en-US" sz="1200" b="1" dirty="0">
                <a:latin typeface="Lucida Grande" charset="0"/>
                <a:ea typeface="Lucida Grande" charset="0"/>
                <a:cs typeface="Lucida Grande" charset="0"/>
              </a:rPr>
              <a:t>shortcut </a:t>
            </a:r>
            <a:r>
              <a:rPr lang="en-US" sz="1200" b="1" dirty="0" smtClean="0">
                <a:latin typeface="Lucida Grande" charset="0"/>
                <a:ea typeface="Lucida Grande" charset="0"/>
                <a:cs typeface="Lucida Grande" charset="0"/>
              </a:rPr>
              <a:t>‘SN’</a:t>
            </a:r>
          </a:p>
          <a:p>
            <a:pPr marL="171450" indent="-171450">
              <a:lnSpc>
                <a:spcPct val="150000"/>
              </a:lnSpc>
              <a:buFontTx/>
              <a:buChar char="-"/>
            </a:pPr>
            <a:r>
              <a:rPr lang="en-US" sz="1200" dirty="0" smtClean="0">
                <a:latin typeface="Lucida Grande" charset="0"/>
                <a:ea typeface="Lucida Grande" charset="0"/>
                <a:cs typeface="Lucida Grande" charset="0"/>
              </a:rPr>
              <a:t>Source </a:t>
            </a:r>
            <a:r>
              <a:rPr lang="en-US" sz="1200" dirty="0" err="1" smtClean="0">
                <a:latin typeface="Lucida Grande" charset="0"/>
                <a:ea typeface="Lucida Grande" charset="0"/>
                <a:cs typeface="Lucida Grande" charset="0"/>
              </a:rPr>
              <a:t>PeakList</a:t>
            </a:r>
            <a:r>
              <a:rPr lang="en-US" sz="1200" dirty="0" smtClean="0">
                <a:latin typeface="Lucida Grande" charset="0"/>
                <a:ea typeface="Lucida Grande" charset="0"/>
                <a:cs typeface="Lucida Grande" charset="0"/>
              </a:rPr>
              <a:t>: PL:hsqc.1</a:t>
            </a:r>
          </a:p>
          <a:p>
            <a:pPr marL="171450" indent="-171450">
              <a:lnSpc>
                <a:spcPct val="150000"/>
              </a:lnSpc>
              <a:buFontTx/>
              <a:buChar char="-"/>
            </a:pPr>
            <a:r>
              <a:rPr lang="en-US" sz="1200" dirty="0" err="1" smtClean="0">
                <a:latin typeface="Lucida Grande" charset="0"/>
                <a:ea typeface="Lucida Grande" charset="0"/>
                <a:cs typeface="Lucida Grande" charset="0"/>
              </a:rPr>
              <a:t>NmrChain</a:t>
            </a:r>
            <a:r>
              <a:rPr lang="en-US" sz="1200" dirty="0" smtClean="0">
                <a:latin typeface="Lucida Grande" charset="0"/>
                <a:ea typeface="Lucida Grande" charset="0"/>
                <a:cs typeface="Lucida Grande" charset="0"/>
              </a:rPr>
              <a:t>: NC:@-</a:t>
            </a:r>
          </a:p>
          <a:p>
            <a:pPr marL="171450" indent="-171450">
              <a:lnSpc>
                <a:spcPct val="150000"/>
              </a:lnSpc>
              <a:buFontTx/>
              <a:buChar char="-"/>
            </a:pPr>
            <a:r>
              <a:rPr lang="en-US" sz="1200" dirty="0" smtClean="0">
                <a:latin typeface="Lucida Grande" charset="0"/>
                <a:ea typeface="Lucida Grande" charset="0"/>
                <a:cs typeface="Lucida Grande" charset="0"/>
              </a:rPr>
              <a:t>Click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Each peak will have now a label like @1Hn,Nh. Use the shortcut ’PL’ to switch how to display the peak labels. </a:t>
            </a:r>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8" name="TextBox 27"/>
          <p:cNvSpPr txBox="1"/>
          <p:nvPr/>
        </p:nvSpPr>
        <p:spPr>
          <a:xfrm>
            <a:off x="1810661" y="4039231"/>
            <a:ext cx="3236686" cy="830997"/>
          </a:xfrm>
          <a:prstGeom prst="rect">
            <a:avLst/>
          </a:prstGeom>
          <a:noFill/>
        </p:spPr>
        <p:txBody>
          <a:bodyPr wrap="square" rtlCol="0">
            <a:spAutoFit/>
          </a:bodyPr>
          <a:lstStyle/>
          <a:p>
            <a:r>
              <a:rPr lang="en-US" sz="2400" b="1" dirty="0" smtClean="0"/>
              <a:t>or Shortcut  ‘ SN ’</a:t>
            </a:r>
            <a:endParaRPr lang="en-US" sz="2400" b="1" dirty="0"/>
          </a:p>
          <a:p>
            <a:endParaRPr lang="en-GB"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48" y="4773832"/>
            <a:ext cx="5035550" cy="128522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06" y="1294494"/>
            <a:ext cx="5572800" cy="2297656"/>
          </a:xfrm>
          <a:prstGeom prst="rect">
            <a:avLst/>
          </a:prstGeom>
        </p:spPr>
      </p:pic>
      <p:sp>
        <p:nvSpPr>
          <p:cNvPr id="27" name="Down Arrow 26"/>
          <p:cNvSpPr/>
          <p:nvPr/>
        </p:nvSpPr>
        <p:spPr>
          <a:xfrm rot="16200000" flipV="1">
            <a:off x="6002518" y="133164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p:cNvSpPr/>
          <p:nvPr/>
        </p:nvSpPr>
        <p:spPr>
          <a:xfrm>
            <a:off x="449406" y="6426442"/>
            <a:ext cx="5894244" cy="646331"/>
          </a:xfrm>
          <a:prstGeom prst="rect">
            <a:avLst/>
          </a:prstGeom>
        </p:spPr>
        <p:txBody>
          <a:bodyPr wrap="square">
            <a:spAutoFit/>
          </a:bodyPr>
          <a:lstStyle/>
          <a:p>
            <a:r>
              <a:rPr lang="en-US" sz="900" dirty="0">
                <a:latin typeface="LucidaGrande" charset="0"/>
              </a:rPr>
              <a:t>To start the backbone assignment process, we need to define ‘anonymous’ </a:t>
            </a:r>
            <a:r>
              <a:rPr lang="en-US" sz="900" dirty="0" err="1">
                <a:latin typeface="LucidaGrande" charset="0"/>
              </a:rPr>
              <a:t>NmrAtoms</a:t>
            </a:r>
            <a:r>
              <a:rPr lang="en-US" sz="900" dirty="0">
                <a:latin typeface="LucidaGrande" charset="0"/>
              </a:rPr>
              <a:t>, i.e. effectively labels, for the two dimensions of the 15N-HSQC peaks, which can subsequently be linked to the 3D spectra and used as placeholders until the actual assignments are obtained. </a:t>
            </a:r>
            <a:r>
              <a:rPr lang="en-US" sz="900" dirty="0">
                <a:latin typeface="Lucida Grande" charset="0"/>
                <a:ea typeface="Lucida Grande" charset="0"/>
                <a:cs typeface="Lucida Grande" charset="0"/>
              </a:rPr>
              <a:t>See at the end of Point 3 for a </a:t>
            </a:r>
            <a:r>
              <a:rPr lang="en-US" sz="900" dirty="0" smtClean="0">
                <a:latin typeface="Lucida Grande" charset="0"/>
                <a:ea typeface="Lucida Grande" charset="0"/>
                <a:cs typeface="Lucida Grande" charset="0"/>
              </a:rPr>
              <a:t>full explanation </a:t>
            </a:r>
            <a:r>
              <a:rPr lang="en-US" sz="900" dirty="0">
                <a:latin typeface="Lucida Grande" charset="0"/>
                <a:ea typeface="Lucida Grande" charset="0"/>
                <a:cs typeface="Lucida Grande" charset="0"/>
              </a:rPr>
              <a:t>of the AnalysisAssign nomenclature.</a:t>
            </a:r>
            <a:endParaRPr lang="en-US" sz="900" dirty="0"/>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dirty="0"/>
          </a:p>
        </p:txBody>
      </p:sp>
      <p:sp>
        <p:nvSpPr>
          <p:cNvPr id="22" name="Rectangle 21"/>
          <p:cNvSpPr/>
          <p:nvPr/>
        </p:nvSpPr>
        <p:spPr>
          <a:xfrm>
            <a:off x="5076014" y="5593976"/>
            <a:ext cx="479542" cy="276973"/>
          </a:xfrm>
          <a:prstGeom prst="rect">
            <a:avLst/>
          </a:prstGeom>
          <a:noFill/>
          <a:ln w="444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448688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B</a:t>
            </a:r>
            <a:endParaRPr lang="en-US" sz="1801" dirty="0"/>
          </a:p>
        </p:txBody>
      </p:sp>
      <p:sp>
        <p:nvSpPr>
          <p:cNvPr id="12" name="Rectangle 11"/>
          <p:cNvSpPr/>
          <p:nvPr/>
        </p:nvSpPr>
        <p:spPr>
          <a:xfrm>
            <a:off x="477982" y="7977480"/>
            <a:ext cx="6155047" cy="3970318"/>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Create Chain</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  Chains ⟶   &lt;</a:t>
            </a:r>
            <a:r>
              <a:rPr lang="en-US" sz="1200" b="1" dirty="0" err="1" smtClean="0">
                <a:latin typeface="Lucida Grande" charset="0"/>
                <a:ea typeface="Lucida Grande" charset="0"/>
                <a:cs typeface="Lucida Grande" charset="0"/>
              </a:rPr>
              <a:t>NewChain</a:t>
            </a:r>
            <a:r>
              <a:rPr lang="en-US" sz="1200" b="1" dirty="0" smtClean="0">
                <a:latin typeface="Lucida Grande" charset="0"/>
                <a:ea typeface="Lucida Grande" charset="0"/>
                <a:cs typeface="Lucida Grande" charset="0"/>
              </a:rPr>
              <a:t>&gt;</a:t>
            </a:r>
          </a:p>
          <a:p>
            <a:pPr>
              <a:lnSpc>
                <a:spcPct val="150000"/>
              </a:lnSpc>
            </a:pPr>
            <a:endParaRPr lang="en-US" sz="1200" b="1" dirty="0" smtClean="0">
              <a:latin typeface="Lucida Grande" charset="0"/>
              <a:ea typeface="Lucida Grande" charset="0"/>
              <a:cs typeface="Lucida Grande" charset="0"/>
            </a:endParaRPr>
          </a:p>
          <a:p>
            <a:pPr marL="171450" indent="-171450">
              <a:lnSpc>
                <a:spcPct val="150000"/>
              </a:lnSpc>
              <a:buFontTx/>
              <a:buChar char="-"/>
            </a:pPr>
            <a:r>
              <a:rPr lang="en-US" sz="1200" dirty="0">
                <a:latin typeface="Lucida Grande" charset="0"/>
                <a:ea typeface="Lucida Grande" charset="0"/>
                <a:cs typeface="Lucida Grande" charset="0"/>
              </a:rPr>
              <a:t>﻿</a:t>
            </a:r>
            <a:r>
              <a:rPr lang="en-US" sz="1200" dirty="0" smtClean="0">
                <a:latin typeface="Lucida Grande" charset="0"/>
                <a:ea typeface="Lucida Grande" charset="0"/>
                <a:cs typeface="Lucida Grande" charset="0"/>
              </a:rPr>
              <a:t>Molecule Name: Sec5</a:t>
            </a:r>
          </a:p>
          <a:p>
            <a:pPr marL="171450" indent="-171450">
              <a:lnSpc>
                <a:spcPct val="150000"/>
              </a:lnSpc>
              <a:buFontTx/>
              <a:buChar char="-"/>
            </a:pPr>
            <a:r>
              <a:rPr lang="en-US" sz="1200" dirty="0" err="1" smtClean="0">
                <a:latin typeface="Lucida Grande" charset="0"/>
                <a:ea typeface="Lucida Grande" charset="0"/>
                <a:cs typeface="Lucida Grande" charset="0"/>
              </a:rPr>
              <a:t>ChainCode</a:t>
            </a:r>
            <a:r>
              <a:rPr lang="en-US" sz="1200" dirty="0" smtClean="0">
                <a:latin typeface="Lucida Grande" charset="0"/>
                <a:ea typeface="Lucida Grande" charset="0"/>
                <a:cs typeface="Lucida Grande" charset="0"/>
              </a:rPr>
              <a:t>: A</a:t>
            </a:r>
          </a:p>
          <a:p>
            <a:pPr marL="171450" indent="-171450">
              <a:lnSpc>
                <a:spcPct val="150000"/>
              </a:lnSpc>
              <a:buFontTx/>
              <a:buChar char="-"/>
            </a:pPr>
            <a:r>
              <a:rPr lang="en-US" sz="1200" dirty="0" smtClean="0">
                <a:latin typeface="Lucida Grande" charset="0"/>
                <a:ea typeface="Lucida Grande" charset="0"/>
                <a:cs typeface="Lucida Grande" charset="0"/>
              </a:rPr>
              <a:t>Sequence: (copy and paste)</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HMRQPPLVTGISPNEGIPWTKVTIRGENLGTGPTDLIGLTICGHNCLLTAEWMSASKIVCRVGQAKNDKGDIIVTTKSGGKGTSTVSFKLLKPEK </a:t>
            </a:r>
          </a:p>
          <a:p>
            <a:pPr marL="171450" indent="-171450">
              <a:lnSpc>
                <a:spcPct val="150000"/>
              </a:lnSpc>
              <a:buFontTx/>
              <a:buChar char="-"/>
            </a:pPr>
            <a:r>
              <a:rPr lang="en-US" sz="1200" dirty="0" smtClean="0">
                <a:latin typeface="Lucida Grande" charset="0"/>
                <a:ea typeface="Lucida Grande" charset="0"/>
                <a:cs typeface="Lucida Grande" charset="0"/>
              </a:rPr>
              <a:t>press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a:t>
            </a:r>
            <a:r>
              <a:rPr lang="en-GB" sz="1200" dirty="0">
                <a:latin typeface="Lucida Grande" charset="0"/>
                <a:ea typeface="Lucida Grande" charset="0"/>
                <a:cs typeface="Lucida Grande" charset="0"/>
              </a:rPr>
              <a:t>can also use Main Menu</a:t>
            </a:r>
            <a:r>
              <a:rPr lang="en-GB" sz="1200" dirty="0" smtClean="0">
                <a:latin typeface="Lucida Grande" charset="0"/>
                <a:ea typeface="Lucida Grande" charset="0"/>
                <a:cs typeface="Lucida Grande" charset="0"/>
              </a:rPr>
              <a:t>: Molecule-</a:t>
            </a:r>
            <a:r>
              <a:rPr lang="en-GB" sz="1200" dirty="0">
                <a:latin typeface="Lucida Grande" charset="0"/>
                <a:ea typeface="Lucida Grande" charset="0"/>
                <a:cs typeface="Lucida Grande" charset="0"/>
              </a:rPr>
              <a:t>&gt;Generate Chain or drop a </a:t>
            </a:r>
            <a:r>
              <a:rPr lang="en-GB" sz="1200" dirty="0" err="1">
                <a:latin typeface="Lucida Grande" charset="0"/>
                <a:ea typeface="Lucida Grande" charset="0"/>
                <a:cs typeface="Lucida Grande" charset="0"/>
              </a:rPr>
              <a:t>Fasta</a:t>
            </a:r>
            <a:r>
              <a:rPr lang="en-GB" sz="1200" dirty="0">
                <a:latin typeface="Lucida Grande" charset="0"/>
                <a:ea typeface="Lucida Grande" charset="0"/>
                <a:cs typeface="Lucida Grande" charset="0"/>
              </a:rPr>
              <a:t> formatted file onto the Sidebar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4838700"/>
            <a:ext cx="5549900" cy="2501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40329"/>
            <a:ext cx="2197100" cy="2628900"/>
          </a:xfrm>
          <a:prstGeom prst="rect">
            <a:avLst/>
          </a:prstGeom>
        </p:spPr>
      </p:pic>
      <p:sp>
        <p:nvSpPr>
          <p:cNvPr id="18" name="Down Arrow 17"/>
          <p:cNvSpPr/>
          <p:nvPr/>
        </p:nvSpPr>
        <p:spPr>
          <a:xfrm rot="5400000">
            <a:off x="2523745" y="262474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Box 18"/>
          <p:cNvSpPr txBox="1"/>
          <p:nvPr/>
        </p:nvSpPr>
        <p:spPr>
          <a:xfrm>
            <a:off x="3108780" y="2734329"/>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22" name="Rectangle 21"/>
          <p:cNvSpPr/>
          <p:nvPr/>
        </p:nvSpPr>
        <p:spPr>
          <a:xfrm>
            <a:off x="5519168" y="6880782"/>
            <a:ext cx="528167" cy="303789"/>
          </a:xfrm>
          <a:prstGeom prst="rect">
            <a:avLst/>
          </a:prstGeom>
          <a:noFill/>
          <a:ln w="476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111560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14969</TotalTime>
  <Words>3330</Words>
  <Application>Microsoft Macintosh PowerPoint</Application>
  <PresentationFormat>Widescreen</PresentationFormat>
  <Paragraphs>491</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.AppleSystemUIFont</vt:lpstr>
      <vt:lpstr>Calibri</vt:lpstr>
      <vt:lpstr>Calibri Light</vt:lpstr>
      <vt:lpstr>Helvetica-Bold</vt:lpstr>
      <vt:lpstr>Lucida Grande</vt:lpstr>
      <vt:lpstr>LucidaGrande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325</cp:revision>
  <cp:lastPrinted>2018-08-22T12:25:58Z</cp:lastPrinted>
  <dcterms:created xsi:type="dcterms:W3CDTF">2017-10-30T08:34:43Z</dcterms:created>
  <dcterms:modified xsi:type="dcterms:W3CDTF">2018-09-03T18:17:31Z</dcterms:modified>
</cp:coreProperties>
</file>